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64350" cy="9996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8F54-E547-449C-8EBD-EC92538667EA}" type="datetimeFigureOut">
              <a:rPr lang="ko-KR" altLang="en-US" smtClean="0"/>
              <a:t>2017-11-21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1ADDE-711B-40AD-9744-8B6A27F721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9230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8F54-E547-449C-8EBD-EC92538667EA}" type="datetimeFigureOut">
              <a:rPr lang="ko-KR" altLang="en-US" smtClean="0"/>
              <a:t>2017-11-21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1ADDE-711B-40AD-9744-8B6A27F721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7429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8F54-E547-449C-8EBD-EC92538667EA}" type="datetimeFigureOut">
              <a:rPr lang="ko-KR" altLang="en-US" smtClean="0"/>
              <a:t>2017-11-21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1ADDE-711B-40AD-9744-8B6A27F721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0897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8F54-E547-449C-8EBD-EC92538667EA}" type="datetimeFigureOut">
              <a:rPr lang="ko-KR" altLang="en-US" smtClean="0"/>
              <a:t>2017-11-21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1ADDE-711B-40AD-9744-8B6A27F721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0731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8F54-E547-449C-8EBD-EC92538667EA}" type="datetimeFigureOut">
              <a:rPr lang="ko-KR" altLang="en-US" smtClean="0"/>
              <a:t>2017-11-21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1ADDE-711B-40AD-9744-8B6A27F721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3736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8F54-E547-449C-8EBD-EC92538667EA}" type="datetimeFigureOut">
              <a:rPr lang="ko-KR" altLang="en-US" smtClean="0"/>
              <a:t>2017-11-21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1ADDE-711B-40AD-9744-8B6A27F721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2258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8F54-E547-449C-8EBD-EC92538667EA}" type="datetimeFigureOut">
              <a:rPr lang="ko-KR" altLang="en-US" smtClean="0"/>
              <a:t>2017-11-21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1ADDE-711B-40AD-9744-8B6A27F721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3730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8F54-E547-449C-8EBD-EC92538667EA}" type="datetimeFigureOut">
              <a:rPr lang="ko-KR" altLang="en-US" smtClean="0"/>
              <a:t>2017-11-21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1ADDE-711B-40AD-9744-8B6A27F721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8046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8F54-E547-449C-8EBD-EC92538667EA}" type="datetimeFigureOut">
              <a:rPr lang="ko-KR" altLang="en-US" smtClean="0"/>
              <a:t>2017-11-21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1ADDE-711B-40AD-9744-8B6A27F721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1114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8F54-E547-449C-8EBD-EC92538667EA}" type="datetimeFigureOut">
              <a:rPr lang="ko-KR" altLang="en-US" smtClean="0"/>
              <a:t>2017-11-21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1ADDE-711B-40AD-9744-8B6A27F721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3000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8F54-E547-449C-8EBD-EC92538667EA}" type="datetimeFigureOut">
              <a:rPr lang="ko-KR" altLang="en-US" smtClean="0"/>
              <a:t>2017-11-21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1ADDE-711B-40AD-9744-8B6A27F721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7748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38F54-E547-449C-8EBD-EC92538667EA}" type="datetimeFigureOut">
              <a:rPr lang="ko-KR" altLang="en-US" smtClean="0"/>
              <a:t>2017-11-21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1ADDE-711B-40AD-9744-8B6A27F721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3276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16328" y="404663"/>
            <a:ext cx="8711344" cy="648073"/>
          </a:xfrm>
        </p:spPr>
        <p:txBody>
          <a:bodyPr>
            <a:noAutofit/>
          </a:bodyPr>
          <a:lstStyle/>
          <a:p>
            <a:r>
              <a:rPr lang="en-US" altLang="ko-KR" sz="3900" dirty="0" smtClean="0">
                <a:solidFill>
                  <a:schemeClr val="tx2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-</a:t>
            </a:r>
            <a:r>
              <a:rPr lang="ko-KR" altLang="en-US" sz="3900" dirty="0" smtClean="0">
                <a:solidFill>
                  <a:schemeClr val="tx2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외국인등록사항 변경 신고 안내</a:t>
            </a:r>
            <a:r>
              <a:rPr lang="en-US" altLang="ko-KR" sz="3900" dirty="0" smtClean="0">
                <a:solidFill>
                  <a:schemeClr val="tx2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-</a:t>
            </a:r>
            <a:endParaRPr lang="ko-KR" altLang="en-US" sz="3900" dirty="0">
              <a:solidFill>
                <a:schemeClr val="tx2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87524" y="1412776"/>
            <a:ext cx="8568952" cy="1296144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ko-KR" altLang="en-US" sz="1800" dirty="0" smtClean="0">
                <a:solidFill>
                  <a:schemeClr val="tx1"/>
                </a:solidFill>
              </a:rPr>
              <a:t>   출입국관리법 제 </a:t>
            </a:r>
            <a:r>
              <a:rPr lang="en-US" altLang="ko-KR" sz="1800" dirty="0" smtClean="0">
                <a:solidFill>
                  <a:schemeClr val="tx1"/>
                </a:solidFill>
              </a:rPr>
              <a:t>35</a:t>
            </a:r>
            <a:r>
              <a:rPr lang="ko-KR" altLang="en-US" sz="1800" dirty="0" smtClean="0">
                <a:solidFill>
                  <a:schemeClr val="tx1"/>
                </a:solidFill>
              </a:rPr>
              <a:t>조에 따라 등록외국인</a:t>
            </a:r>
            <a:r>
              <a:rPr lang="en-US" altLang="ko-KR" sz="1600" dirty="0" smtClean="0">
                <a:solidFill>
                  <a:srgbClr val="FF0000"/>
                </a:solidFill>
              </a:rPr>
              <a:t>[</a:t>
            </a:r>
            <a:r>
              <a:rPr lang="ko-KR" altLang="en-US" sz="1600" dirty="0" smtClean="0">
                <a:solidFill>
                  <a:srgbClr val="FF0000"/>
                </a:solidFill>
              </a:rPr>
              <a:t>국내거소신고 대상자</a:t>
            </a:r>
            <a:r>
              <a:rPr lang="en-US" altLang="ko-KR" sz="1600" dirty="0" smtClean="0">
                <a:solidFill>
                  <a:srgbClr val="FF0000"/>
                </a:solidFill>
              </a:rPr>
              <a:t>(F-4)</a:t>
            </a:r>
            <a:r>
              <a:rPr lang="ko-KR" altLang="en-US" sz="1600" dirty="0" smtClean="0">
                <a:solidFill>
                  <a:srgbClr val="FF0000"/>
                </a:solidFill>
              </a:rPr>
              <a:t>는 제외</a:t>
            </a:r>
            <a:r>
              <a:rPr lang="en-US" altLang="ko-KR" sz="1600" dirty="0" smtClean="0">
                <a:solidFill>
                  <a:srgbClr val="FF0000"/>
                </a:solidFill>
              </a:rPr>
              <a:t>]</a:t>
            </a:r>
            <a:r>
              <a:rPr lang="ko-KR" altLang="en-US" sz="1800" dirty="0" smtClean="0">
                <a:solidFill>
                  <a:schemeClr val="tx1"/>
                </a:solidFill>
              </a:rPr>
              <a:t>은 아래</a:t>
            </a:r>
            <a:r>
              <a:rPr lang="en-US" altLang="ko-KR" sz="1800" dirty="0" smtClean="0">
                <a:solidFill>
                  <a:schemeClr val="tx1"/>
                </a:solidFill>
              </a:rPr>
              <a:t/>
            </a:r>
            <a:br>
              <a:rPr lang="en-US" altLang="ko-KR" sz="1800" dirty="0" smtClean="0">
                <a:solidFill>
                  <a:schemeClr val="tx1"/>
                </a:solidFill>
              </a:rPr>
            </a:br>
            <a:r>
              <a:rPr lang="ko-KR" altLang="en-US" sz="1800" dirty="0" smtClean="0">
                <a:solidFill>
                  <a:schemeClr val="tx1"/>
                </a:solidFill>
              </a:rPr>
              <a:t>신고사항이 변경되었을 때에는 </a:t>
            </a:r>
            <a:r>
              <a:rPr lang="en-US" altLang="ko-KR" sz="1800" b="1" u="sng" dirty="0" smtClean="0">
                <a:solidFill>
                  <a:srgbClr val="FF0000"/>
                </a:solidFill>
              </a:rPr>
              <a:t>14</a:t>
            </a:r>
            <a:r>
              <a:rPr lang="ko-KR" altLang="en-US" sz="1800" b="1" u="sng" dirty="0" smtClean="0">
                <a:solidFill>
                  <a:srgbClr val="FF0000"/>
                </a:solidFill>
              </a:rPr>
              <a:t>일 이내에</a:t>
            </a:r>
            <a:r>
              <a:rPr lang="ko-KR" altLang="en-US" sz="18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1800" dirty="0" smtClean="0">
                <a:solidFill>
                  <a:schemeClr val="tx1"/>
                </a:solidFill>
              </a:rPr>
              <a:t>체류지 관할 출입국관리사무소장에게 외국인</a:t>
            </a:r>
            <a:r>
              <a:rPr lang="ko-KR" altLang="en-US" sz="1800" spc="-150" dirty="0" smtClean="0">
                <a:solidFill>
                  <a:schemeClr val="tx1"/>
                </a:solidFill>
              </a:rPr>
              <a:t>등록사항 변경 신고를 하여야 하며</a:t>
            </a:r>
            <a:r>
              <a:rPr lang="en-US" altLang="ko-KR" sz="1800" spc="-150" dirty="0" smtClean="0">
                <a:solidFill>
                  <a:schemeClr val="tx1"/>
                </a:solidFill>
              </a:rPr>
              <a:t>, </a:t>
            </a:r>
            <a:r>
              <a:rPr lang="ko-KR" altLang="en-US" sz="1800" spc="-150" dirty="0" smtClean="0">
                <a:solidFill>
                  <a:schemeClr val="tx1"/>
                </a:solidFill>
              </a:rPr>
              <a:t>이를 위반할 경우 과태료가 부과됩니다</a:t>
            </a:r>
            <a:r>
              <a:rPr lang="en-US" altLang="ko-KR" sz="1800" dirty="0" smtClean="0">
                <a:solidFill>
                  <a:schemeClr val="tx1"/>
                </a:solidFill>
              </a:rPr>
              <a:t>.</a:t>
            </a:r>
            <a:endParaRPr lang="ko-KR" altLang="en-US" sz="1400" dirty="0">
              <a:solidFill>
                <a:srgbClr val="FF0000"/>
              </a:solidFill>
            </a:endParaRPr>
          </a:p>
        </p:txBody>
      </p:sp>
      <p:sp>
        <p:nvSpPr>
          <p:cNvPr id="4" name="부제목 2"/>
          <p:cNvSpPr txBox="1">
            <a:spLocks/>
          </p:cNvSpPr>
          <p:nvPr/>
        </p:nvSpPr>
        <p:spPr>
          <a:xfrm>
            <a:off x="107504" y="3645023"/>
            <a:ext cx="8928992" cy="1944217"/>
          </a:xfrm>
          <a:prstGeom prst="rect">
            <a:avLst/>
          </a:prstGeom>
          <a:ln w="50800">
            <a:solidFill>
              <a:srgbClr val="0070C0"/>
            </a:solidFill>
            <a:prstDash val="solid"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ko-KR" altLang="en-US" sz="1800" b="1" u="sng" dirty="0" smtClean="0">
                <a:solidFill>
                  <a:srgbClr val="FF0000"/>
                </a:solidFill>
              </a:rPr>
              <a:t>여권 재발급일로부터</a:t>
            </a:r>
            <a:r>
              <a:rPr lang="ko-KR" altLang="en-US" sz="1800" b="1" i="1" u="sng" dirty="0" smtClean="0">
                <a:solidFill>
                  <a:srgbClr val="FF0000"/>
                </a:solidFill>
              </a:rPr>
              <a:t> </a:t>
            </a:r>
            <a:r>
              <a:rPr lang="en-US" altLang="ko-KR" sz="1800" b="1" i="1" u="sng" dirty="0" smtClean="0">
                <a:solidFill>
                  <a:srgbClr val="FF0000"/>
                </a:solidFill>
              </a:rPr>
              <a:t>30</a:t>
            </a:r>
            <a:r>
              <a:rPr lang="ko-KR" altLang="en-US" sz="1800" b="1" i="1" u="sng" dirty="0" smtClean="0">
                <a:solidFill>
                  <a:srgbClr val="FF0000"/>
                </a:solidFill>
              </a:rPr>
              <a:t>일이 경과된 시점을 기준으로</a:t>
            </a:r>
            <a:r>
              <a:rPr lang="ko-KR" altLang="en-US" sz="1800" b="1" u="sng" dirty="0" smtClean="0">
                <a:solidFill>
                  <a:srgbClr val="FF0000"/>
                </a:solidFill>
              </a:rPr>
              <a:t> </a:t>
            </a:r>
            <a:r>
              <a:rPr lang="en-US" altLang="ko-KR" sz="1800" b="1" u="sng" dirty="0" smtClean="0">
                <a:solidFill>
                  <a:srgbClr val="FF0000"/>
                </a:solidFill>
              </a:rPr>
              <a:t>14</a:t>
            </a:r>
            <a:r>
              <a:rPr lang="ko-KR" altLang="en-US" sz="1800" b="1" u="sng" dirty="0" smtClean="0">
                <a:solidFill>
                  <a:srgbClr val="FF0000"/>
                </a:solidFill>
              </a:rPr>
              <a:t>일 이내에 신고해야함</a:t>
            </a:r>
            <a:r>
              <a:rPr lang="en-US" altLang="ko-KR" sz="1800" b="1" u="sng" spc="-150" dirty="0" smtClean="0">
                <a:solidFill>
                  <a:srgbClr val="FF0000"/>
                </a:solidFill>
              </a:rPr>
              <a:t/>
            </a:r>
            <a:br>
              <a:rPr lang="en-US" altLang="ko-KR" sz="1800" b="1" u="sng" spc="-150" dirty="0" smtClean="0">
                <a:solidFill>
                  <a:srgbClr val="FF0000"/>
                </a:solidFill>
              </a:rPr>
            </a:br>
            <a:r>
              <a:rPr lang="en-US" altLang="ko-KR" sz="1800" dirty="0" smtClean="0">
                <a:solidFill>
                  <a:schemeClr val="tx1"/>
                </a:solidFill>
              </a:rPr>
              <a:t>(</a:t>
            </a:r>
            <a:r>
              <a:rPr lang="ko-KR" altLang="en-US" sz="1800" dirty="0" smtClean="0">
                <a:solidFill>
                  <a:schemeClr val="tx1"/>
                </a:solidFill>
              </a:rPr>
              <a:t>여권 발급일 기준 </a:t>
            </a:r>
            <a:r>
              <a:rPr lang="en-US" altLang="ko-KR" sz="1800" dirty="0" smtClean="0">
                <a:solidFill>
                  <a:schemeClr val="tx1"/>
                </a:solidFill>
              </a:rPr>
              <a:t>44</a:t>
            </a:r>
            <a:r>
              <a:rPr lang="ko-KR" altLang="en-US" sz="1800" dirty="0" smtClean="0">
                <a:solidFill>
                  <a:schemeClr val="tx1"/>
                </a:solidFill>
              </a:rPr>
              <a:t>일이 경과된 날로부터 과태료 부과 기간 산정</a:t>
            </a:r>
            <a:r>
              <a:rPr lang="en-US" altLang="ko-KR" sz="1800" dirty="0" smtClean="0">
                <a:solidFill>
                  <a:schemeClr val="tx1"/>
                </a:solidFill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ko-KR" altLang="en-US" sz="1800" b="1" u="sng" dirty="0" smtClean="0">
                <a:solidFill>
                  <a:srgbClr val="FF0000"/>
                </a:solidFill>
              </a:rPr>
              <a:t>해외에서 체류하면서 여권 등을 발급받은 자는 </a:t>
            </a:r>
            <a:r>
              <a:rPr lang="ko-KR" altLang="en-US" sz="1800" b="1" i="1" u="sng" dirty="0" smtClean="0">
                <a:solidFill>
                  <a:srgbClr val="FF0000"/>
                </a:solidFill>
              </a:rPr>
              <a:t>입국한 날로부터 </a:t>
            </a:r>
            <a:r>
              <a:rPr lang="ko-KR" altLang="en-US" sz="1800" b="1" u="sng" dirty="0">
                <a:solidFill>
                  <a:srgbClr val="FF0000"/>
                </a:solidFill>
              </a:rPr>
              <a:t> </a:t>
            </a:r>
            <a:r>
              <a:rPr lang="en-US" altLang="ko-KR" sz="1800" b="1" u="sng" dirty="0" smtClean="0">
                <a:solidFill>
                  <a:srgbClr val="FF0000"/>
                </a:solidFill>
              </a:rPr>
              <a:t>14</a:t>
            </a:r>
            <a:r>
              <a:rPr lang="ko-KR" altLang="en-US" sz="1800" b="1" u="sng" dirty="0" smtClean="0">
                <a:solidFill>
                  <a:srgbClr val="FF0000"/>
                </a:solidFill>
              </a:rPr>
              <a:t>일 이내에 신고 </a:t>
            </a:r>
            <a:r>
              <a:rPr lang="en-US" altLang="ko-KR" sz="1800" dirty="0" smtClean="0">
                <a:solidFill>
                  <a:schemeClr val="tx1"/>
                </a:solidFill>
              </a:rPr>
              <a:t>(</a:t>
            </a:r>
            <a:r>
              <a:rPr lang="ko-KR" altLang="en-US" sz="1800" dirty="0" smtClean="0">
                <a:solidFill>
                  <a:schemeClr val="tx1"/>
                </a:solidFill>
              </a:rPr>
              <a:t>입국 후 </a:t>
            </a:r>
            <a:r>
              <a:rPr lang="en-US" altLang="ko-KR" sz="1800" dirty="0" smtClean="0">
                <a:solidFill>
                  <a:schemeClr val="tx1"/>
                </a:solidFill>
              </a:rPr>
              <a:t>14</a:t>
            </a:r>
            <a:r>
              <a:rPr lang="ko-KR" altLang="en-US" sz="1800" dirty="0" smtClean="0">
                <a:solidFill>
                  <a:schemeClr val="tx1"/>
                </a:solidFill>
              </a:rPr>
              <a:t>일이 경과된 날로부터 과태료 부과 기간 산정</a:t>
            </a:r>
            <a:r>
              <a:rPr lang="en-US" altLang="ko-KR" sz="1800" dirty="0" smtClean="0">
                <a:solidFill>
                  <a:schemeClr val="tx1"/>
                </a:solidFill>
              </a:rPr>
              <a:t>)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9" name="부제목 2"/>
          <p:cNvSpPr txBox="1">
            <a:spLocks/>
          </p:cNvSpPr>
          <p:nvPr/>
        </p:nvSpPr>
        <p:spPr>
          <a:xfrm>
            <a:off x="321278" y="2924944"/>
            <a:ext cx="8501445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2000" b="1" dirty="0" smtClean="0">
                <a:solidFill>
                  <a:schemeClr val="tx1"/>
                </a:solidFill>
              </a:rPr>
              <a:t>신고사항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: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성명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,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성별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,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생년월일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,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국적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,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여권의 번호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·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발급일자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·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유효기간</a:t>
            </a:r>
            <a:endParaRPr lang="ko-KR" altLang="en-US" sz="2000" b="1" dirty="0">
              <a:solidFill>
                <a:schemeClr val="tx1"/>
              </a:solidFill>
            </a:endParaRPr>
          </a:p>
        </p:txBody>
      </p:sp>
      <p:cxnSp>
        <p:nvCxnSpPr>
          <p:cNvPr id="10" name="직선 연결선 9"/>
          <p:cNvCxnSpPr/>
          <p:nvPr/>
        </p:nvCxnSpPr>
        <p:spPr>
          <a:xfrm>
            <a:off x="5076056" y="3356992"/>
            <a:ext cx="3384376" cy="0"/>
          </a:xfrm>
          <a:prstGeom prst="line">
            <a:avLst/>
          </a:prstGeom>
          <a:ln w="53975" cmpd="dbl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495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51</Words>
  <Application>Microsoft Office PowerPoint</Application>
  <PresentationFormat>화면 슬라이드 쇼(4:3)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HY견고딕</vt:lpstr>
      <vt:lpstr>맑은 고딕</vt:lpstr>
      <vt:lpstr>Arial</vt:lpstr>
      <vt:lpstr>Office 테마</vt:lpstr>
      <vt:lpstr>-외국인등록사항 변경 신고 안내-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외국인등록사항의 변경 신고 안내</dc:title>
  <dc:creator>MOJ</dc:creator>
  <cp:lastModifiedBy>상담팀1</cp:lastModifiedBy>
  <cp:revision>30</cp:revision>
  <cp:lastPrinted>2017-11-21T08:11:24Z</cp:lastPrinted>
  <dcterms:created xsi:type="dcterms:W3CDTF">2017-08-29T01:18:09Z</dcterms:created>
  <dcterms:modified xsi:type="dcterms:W3CDTF">2017-11-21T08:17:23Z</dcterms:modified>
</cp:coreProperties>
</file>