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9" r:id="rId7"/>
    <p:sldId id="262" r:id="rId8"/>
    <p:sldId id="271" r:id="rId9"/>
    <p:sldId id="270" r:id="rId10"/>
    <p:sldId id="267" r:id="rId11"/>
    <p:sldId id="273" r:id="rId12"/>
    <p:sldId id="264" r:id="rId13"/>
    <p:sldId id="265" r:id="rId14"/>
    <p:sldId id="266" r:id="rId15"/>
    <p:sldId id="268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cat" initials="m" lastIdx="1" clrIdx="0">
    <p:extLst>
      <p:ext uri="{19B8F6BF-5375-455C-9EA6-DF929625EA0E}">
        <p15:presenceInfo xmlns:p15="http://schemas.microsoft.com/office/powerpoint/2012/main" userId="cefcf651d6c5f4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131"/>
    <a:srgbClr val="FED8D2"/>
    <a:srgbClr val="FDBFC3"/>
    <a:srgbClr val="FCFEE6"/>
    <a:srgbClr val="FEC6CA"/>
    <a:srgbClr val="FB5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I:\2022\36_&#54253;&#50684;\&#54253;&#50684;%20alert\&#54253;&#50684;_&#44148;&#49444;_&#51089;&#50629;&#48516;&#47448;_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'작업별 발생건수'!$N$5</c:f>
              <c:strCache>
                <c:ptCount val="1"/>
                <c:pt idx="0">
                  <c:v>사망자 수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'작업별 발생건수'!$M$6:$M$15</c:f>
              <c:strCache>
                <c:ptCount val="10"/>
                <c:pt idx="0">
                  <c:v>거푸집 조립·해체</c:v>
                </c:pt>
                <c:pt idx="1">
                  <c:v>조경작업</c:v>
                </c:pt>
                <c:pt idx="2">
                  <c:v>철근 조립</c:v>
                </c:pt>
                <c:pt idx="3">
                  <c:v>자재 정리‧운반</c:v>
                </c:pt>
                <c:pt idx="4">
                  <c:v>도장‧방수</c:v>
                </c:pt>
                <c:pt idx="5">
                  <c:v>철골‧비계작업</c:v>
                </c:pt>
                <c:pt idx="6">
                  <c:v>토사 굴착</c:v>
                </c:pt>
                <c:pt idx="7">
                  <c:v>콘크리트 타설</c:v>
                </c:pt>
                <c:pt idx="8">
                  <c:v>도로포장</c:v>
                </c:pt>
                <c:pt idx="9">
                  <c:v>외벽 마감작업</c:v>
                </c:pt>
              </c:strCache>
            </c:strRef>
          </c:cat>
          <c:val>
            <c:numRef>
              <c:f>'작업별 발생건수'!$N$6:$N$15</c:f>
              <c:numCache>
                <c:formatCode>General</c:formatCode>
                <c:ptCount val="10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5F-4305-9AB3-97681371464F}"/>
            </c:ext>
          </c:extLst>
        </c:ser>
        <c:ser>
          <c:idx val="1"/>
          <c:order val="1"/>
          <c:tx>
            <c:strRef>
              <c:f>'작업별 발생건수'!$O$5</c:f>
              <c:strCache>
                <c:ptCount val="1"/>
                <c:pt idx="0">
                  <c:v>재해자수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'작업별 발생건수'!$M$6:$M$15</c:f>
              <c:strCache>
                <c:ptCount val="10"/>
                <c:pt idx="0">
                  <c:v>거푸집 조립·해체</c:v>
                </c:pt>
                <c:pt idx="1">
                  <c:v>조경작업</c:v>
                </c:pt>
                <c:pt idx="2">
                  <c:v>철근 조립</c:v>
                </c:pt>
                <c:pt idx="3">
                  <c:v>자재 정리‧운반</c:v>
                </c:pt>
                <c:pt idx="4">
                  <c:v>도장‧방수</c:v>
                </c:pt>
                <c:pt idx="5">
                  <c:v>철골‧비계작업</c:v>
                </c:pt>
                <c:pt idx="6">
                  <c:v>토사 굴착</c:v>
                </c:pt>
                <c:pt idx="7">
                  <c:v>콘크리트 타설</c:v>
                </c:pt>
                <c:pt idx="8">
                  <c:v>도로포장</c:v>
                </c:pt>
                <c:pt idx="9">
                  <c:v>외벽 마감작업</c:v>
                </c:pt>
              </c:strCache>
            </c:strRef>
          </c:cat>
          <c:val>
            <c:numRef>
              <c:f>'작업별 발생건수'!$O$6:$O$15</c:f>
              <c:numCache>
                <c:formatCode>General</c:formatCode>
                <c:ptCount val="10"/>
                <c:pt idx="0">
                  <c:v>9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5F-4305-9AB3-976813714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952418176"/>
        <c:axId val="-952416544"/>
      </c:barChart>
      <c:catAx>
        <c:axId val="-95241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952416544"/>
        <c:crosses val="autoZero"/>
        <c:auto val="1"/>
        <c:lblAlgn val="ctr"/>
        <c:lblOffset val="100"/>
        <c:noMultiLvlLbl val="0"/>
      </c:catAx>
      <c:valAx>
        <c:axId val="-9524165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-9524181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legendEntry>
      <c:layout>
        <c:manualLayout>
          <c:xMode val="edge"/>
          <c:yMode val="edge"/>
          <c:x val="0.6833093799460862"/>
          <c:y val="0.226268481912827"/>
          <c:w val="0.25830540819189773"/>
          <c:h val="0.1245436593619186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26765F-E5D0-49D2-ACC0-AAF7D3A6B2B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5B52063-B879-4B71-B439-062EF7D79500}">
      <dgm:prSet phldrT="[텍스트]"/>
      <dgm:spPr/>
      <dgm:t>
        <a:bodyPr/>
        <a:lstStyle/>
        <a:p>
          <a:pPr latinLnBrk="1"/>
          <a:r>
            <a:rPr lang="en-US" altLang="ko-KR" b="1" dirty="0" smtClean="0"/>
            <a:t>7.2. </a:t>
          </a:r>
          <a:r>
            <a:rPr lang="ko-KR" altLang="en-US" b="1" dirty="0" smtClean="0"/>
            <a:t>경기 시흥 건설현장에서</a:t>
          </a:r>
          <a:endParaRPr lang="en-US" altLang="ko-KR" b="1" dirty="0" smtClean="0"/>
        </a:p>
        <a:p>
          <a:pPr latinLnBrk="1"/>
          <a:r>
            <a:rPr lang="ko-KR" altLang="en-US" b="1" dirty="0" smtClean="0">
              <a:solidFill>
                <a:srgbClr val="C00000"/>
              </a:solidFill>
            </a:rPr>
            <a:t>거푸집 조립 작업자 </a:t>
          </a:r>
          <a:r>
            <a:rPr lang="ko-KR" altLang="en-US" b="1" dirty="0" smtClean="0"/>
            <a:t>사망</a:t>
          </a:r>
          <a:r>
            <a:rPr lang="en-US" altLang="ko-KR" b="1" dirty="0" smtClean="0"/>
            <a:t>(1</a:t>
          </a:r>
          <a:r>
            <a:rPr lang="ko-KR" altLang="en-US" b="1" dirty="0" smtClean="0"/>
            <a:t>명</a:t>
          </a:r>
          <a:r>
            <a:rPr lang="en-US" altLang="ko-KR" b="1" dirty="0" smtClean="0"/>
            <a:t>)</a:t>
          </a:r>
          <a:endParaRPr lang="ko-KR" altLang="en-US" dirty="0"/>
        </a:p>
      </dgm:t>
    </dgm:pt>
    <dgm:pt modelId="{5334B581-DFAE-4C6A-9C82-2B0D8BA2DC06}" type="parTrans" cxnId="{F24DA144-7760-4CF7-9904-21E47694414C}">
      <dgm:prSet/>
      <dgm:spPr/>
      <dgm:t>
        <a:bodyPr/>
        <a:lstStyle/>
        <a:p>
          <a:pPr latinLnBrk="1"/>
          <a:endParaRPr lang="ko-KR" altLang="en-US"/>
        </a:p>
      </dgm:t>
    </dgm:pt>
    <dgm:pt modelId="{D207F2EB-E572-4BA5-9558-1E7D33A550B0}" type="sibTrans" cxnId="{F24DA144-7760-4CF7-9904-21E47694414C}">
      <dgm:prSet/>
      <dgm:spPr/>
      <dgm:t>
        <a:bodyPr/>
        <a:lstStyle/>
        <a:p>
          <a:pPr latinLnBrk="1"/>
          <a:endParaRPr lang="ko-KR" altLang="en-US"/>
        </a:p>
      </dgm:t>
    </dgm:pt>
    <dgm:pt modelId="{50753913-D9C7-4FEB-9216-7CF2B0B38C19}">
      <dgm:prSet phldrT="[텍스트]"/>
      <dgm:spPr/>
      <dgm:t>
        <a:bodyPr/>
        <a:lstStyle/>
        <a:p>
          <a:pPr latinLnBrk="1"/>
          <a:r>
            <a:rPr lang="en-US" altLang="ko-KR" b="1" dirty="0" smtClean="0"/>
            <a:t>7.4. </a:t>
          </a:r>
          <a:r>
            <a:rPr lang="ko-KR" altLang="en-US" b="1" dirty="0" smtClean="0"/>
            <a:t>대전 건설현장에서</a:t>
          </a:r>
          <a:endParaRPr lang="en-US" altLang="ko-KR" b="1" dirty="0" smtClean="0"/>
        </a:p>
        <a:p>
          <a:pPr latinLnBrk="1"/>
          <a:r>
            <a:rPr lang="ko-KR" altLang="en-US" b="1" dirty="0" smtClean="0"/>
            <a:t> </a:t>
          </a:r>
          <a:r>
            <a:rPr lang="ko-KR" altLang="en-US" b="1" dirty="0" smtClean="0">
              <a:solidFill>
                <a:srgbClr val="C00000"/>
              </a:solidFill>
            </a:rPr>
            <a:t>콘크리트 </a:t>
          </a:r>
          <a:r>
            <a:rPr lang="ko-KR" altLang="en-US" b="1" dirty="0" err="1" smtClean="0">
              <a:solidFill>
                <a:srgbClr val="C00000"/>
              </a:solidFill>
            </a:rPr>
            <a:t>타설</a:t>
          </a:r>
          <a:r>
            <a:rPr lang="ko-KR" altLang="en-US" b="1" dirty="0" smtClean="0">
              <a:solidFill>
                <a:srgbClr val="C00000"/>
              </a:solidFill>
            </a:rPr>
            <a:t> 작업자 </a:t>
          </a:r>
          <a:r>
            <a:rPr lang="ko-KR" altLang="en-US" b="1" dirty="0" smtClean="0"/>
            <a:t>사망</a:t>
          </a:r>
          <a:r>
            <a:rPr lang="en-US" altLang="ko-KR" b="1" dirty="0" smtClean="0"/>
            <a:t>(1</a:t>
          </a:r>
          <a:r>
            <a:rPr lang="ko-KR" altLang="en-US" b="1" dirty="0" smtClean="0"/>
            <a:t>명</a:t>
          </a:r>
          <a:r>
            <a:rPr lang="en-US" altLang="ko-KR" b="1" dirty="0" smtClean="0"/>
            <a:t>)</a:t>
          </a:r>
          <a:endParaRPr lang="ko-KR" altLang="en-US" dirty="0"/>
        </a:p>
      </dgm:t>
    </dgm:pt>
    <dgm:pt modelId="{E5BE6950-E323-45F3-BF56-0F31184F1E92}" type="parTrans" cxnId="{5B2AEE82-27F3-432B-BA1A-61D298162785}">
      <dgm:prSet/>
      <dgm:spPr/>
      <dgm:t>
        <a:bodyPr/>
        <a:lstStyle/>
        <a:p>
          <a:pPr latinLnBrk="1"/>
          <a:endParaRPr lang="ko-KR" altLang="en-US"/>
        </a:p>
      </dgm:t>
    </dgm:pt>
    <dgm:pt modelId="{7DE5BF9D-3903-4757-A42E-A025C365A042}" type="sibTrans" cxnId="{5B2AEE82-27F3-432B-BA1A-61D298162785}">
      <dgm:prSet/>
      <dgm:spPr/>
      <dgm:t>
        <a:bodyPr/>
        <a:lstStyle/>
        <a:p>
          <a:pPr latinLnBrk="1"/>
          <a:endParaRPr lang="ko-KR" altLang="en-US"/>
        </a:p>
      </dgm:t>
    </dgm:pt>
    <dgm:pt modelId="{E7040574-5755-4847-8023-74644D4EDD47}">
      <dgm:prSet phldrT="[텍스트]"/>
      <dgm:spPr/>
      <dgm:t>
        <a:bodyPr/>
        <a:lstStyle/>
        <a:p>
          <a:pPr latinLnBrk="1"/>
          <a:r>
            <a:rPr lang="en-US" altLang="ko-KR" b="1" spc="-150" dirty="0" smtClean="0"/>
            <a:t>7.5. </a:t>
          </a:r>
          <a:r>
            <a:rPr lang="ko-KR" altLang="en-US" b="1" spc="-150" dirty="0" smtClean="0"/>
            <a:t>인천 강화도 건설현장에서 </a:t>
          </a:r>
          <a:endParaRPr lang="en-US" altLang="ko-KR" b="1" spc="-150" dirty="0" smtClean="0"/>
        </a:p>
        <a:p>
          <a:pPr latinLnBrk="1"/>
          <a:r>
            <a:rPr lang="ko-KR" altLang="en-US" b="1" dirty="0" err="1" smtClean="0">
              <a:solidFill>
                <a:srgbClr val="C00000"/>
              </a:solidFill>
            </a:rPr>
            <a:t>조경작업자</a:t>
          </a:r>
          <a:r>
            <a:rPr lang="ko-KR" altLang="en-US" b="1" dirty="0" smtClean="0"/>
            <a:t> 사망</a:t>
          </a:r>
          <a:r>
            <a:rPr lang="en-US" altLang="ko-KR" b="1" dirty="0" smtClean="0"/>
            <a:t>(1</a:t>
          </a:r>
          <a:r>
            <a:rPr lang="ko-KR" altLang="en-US" b="1" dirty="0" smtClean="0"/>
            <a:t>명</a:t>
          </a:r>
          <a:r>
            <a:rPr lang="en-US" altLang="ko-KR" b="1" dirty="0" smtClean="0"/>
            <a:t>)</a:t>
          </a:r>
          <a:endParaRPr lang="ko-KR" altLang="en-US" dirty="0"/>
        </a:p>
      </dgm:t>
    </dgm:pt>
    <dgm:pt modelId="{6E6DDD39-7B9C-4156-92F5-EC11B4F5F0A3}" type="parTrans" cxnId="{615FB1EE-B31A-4F91-AE91-A7F460573BBB}">
      <dgm:prSet/>
      <dgm:spPr/>
      <dgm:t>
        <a:bodyPr/>
        <a:lstStyle/>
        <a:p>
          <a:pPr latinLnBrk="1"/>
          <a:endParaRPr lang="ko-KR" altLang="en-US"/>
        </a:p>
      </dgm:t>
    </dgm:pt>
    <dgm:pt modelId="{8806B069-4B84-480E-BB59-8FFF4CEF085D}" type="sibTrans" cxnId="{615FB1EE-B31A-4F91-AE91-A7F460573BBB}">
      <dgm:prSet/>
      <dgm:spPr/>
      <dgm:t>
        <a:bodyPr/>
        <a:lstStyle/>
        <a:p>
          <a:pPr latinLnBrk="1"/>
          <a:endParaRPr lang="ko-KR" altLang="en-US"/>
        </a:p>
      </dgm:t>
    </dgm:pt>
    <dgm:pt modelId="{5C37D421-5798-4E08-AD18-C8A78474166A}">
      <dgm:prSet phldrT="[텍스트]"/>
      <dgm:spPr/>
      <dgm:t>
        <a:bodyPr/>
        <a:lstStyle/>
        <a:p>
          <a:pPr latinLnBrk="1"/>
          <a:r>
            <a:rPr lang="en-US" altLang="ko-KR" b="1" dirty="0" smtClean="0"/>
            <a:t>7.20. </a:t>
          </a:r>
          <a:r>
            <a:rPr lang="ko-KR" altLang="en-US" b="1" dirty="0" smtClean="0"/>
            <a:t>대전 건설현장에서</a:t>
          </a:r>
          <a:endParaRPr lang="en-US" altLang="ko-KR" b="1" dirty="0" smtClean="0"/>
        </a:p>
        <a:p>
          <a:pPr latinLnBrk="1"/>
          <a:r>
            <a:rPr lang="ko-KR" altLang="en-US" b="1" dirty="0" smtClean="0">
              <a:solidFill>
                <a:srgbClr val="C00000"/>
              </a:solidFill>
            </a:rPr>
            <a:t>콘크리트 </a:t>
          </a:r>
          <a:r>
            <a:rPr lang="ko-KR" altLang="en-US" b="1" dirty="0" err="1" smtClean="0">
              <a:solidFill>
                <a:srgbClr val="C00000"/>
              </a:solidFill>
            </a:rPr>
            <a:t>타설</a:t>
          </a:r>
          <a:r>
            <a:rPr lang="ko-KR" altLang="en-US" b="1" dirty="0" smtClean="0">
              <a:solidFill>
                <a:srgbClr val="C00000"/>
              </a:solidFill>
            </a:rPr>
            <a:t> 작업자 </a:t>
          </a:r>
          <a:r>
            <a:rPr lang="ko-KR" altLang="en-US" b="1" dirty="0" smtClean="0"/>
            <a:t>사망</a:t>
          </a:r>
          <a:r>
            <a:rPr lang="en-US" altLang="ko-KR" b="1" dirty="0" smtClean="0"/>
            <a:t>(1</a:t>
          </a:r>
          <a:r>
            <a:rPr lang="ko-KR" altLang="en-US" b="1" dirty="0" smtClean="0"/>
            <a:t>명</a:t>
          </a:r>
          <a:r>
            <a:rPr lang="en-US" altLang="ko-KR" b="1" dirty="0" smtClean="0"/>
            <a:t>)</a:t>
          </a:r>
          <a:endParaRPr lang="ko-KR" altLang="en-US" dirty="0"/>
        </a:p>
      </dgm:t>
    </dgm:pt>
    <dgm:pt modelId="{A257A80B-4DFC-4298-A0AD-6102B72E346B}" type="parTrans" cxnId="{26262DD0-1EA4-406B-9783-1B2F6C699DBE}">
      <dgm:prSet/>
      <dgm:spPr/>
      <dgm:t>
        <a:bodyPr/>
        <a:lstStyle/>
        <a:p>
          <a:pPr latinLnBrk="1"/>
          <a:endParaRPr lang="ko-KR" altLang="en-US"/>
        </a:p>
      </dgm:t>
    </dgm:pt>
    <dgm:pt modelId="{57874DB0-50E7-48D5-97A5-04AA6C7037F3}" type="sibTrans" cxnId="{26262DD0-1EA4-406B-9783-1B2F6C699DBE}">
      <dgm:prSet/>
      <dgm:spPr/>
      <dgm:t>
        <a:bodyPr/>
        <a:lstStyle/>
        <a:p>
          <a:pPr latinLnBrk="1"/>
          <a:endParaRPr lang="ko-KR" altLang="en-US"/>
        </a:p>
      </dgm:t>
    </dgm:pt>
    <dgm:pt modelId="{A3BFE8DB-8E4E-4146-9517-411209499123}" type="pres">
      <dgm:prSet presAssocID="{A526765F-E5D0-49D2-ACC0-AAF7D3A6B2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FEAFC9-444D-4B29-8C43-78797ADAA660}" type="pres">
      <dgm:prSet presAssocID="{75B52063-B879-4B71-B439-062EF7D79500}" presName="composite" presStyleCnt="0"/>
      <dgm:spPr/>
    </dgm:pt>
    <dgm:pt modelId="{AAABC2EA-D23E-4178-A4B7-4C12BE89E2B7}" type="pres">
      <dgm:prSet presAssocID="{75B52063-B879-4B71-B439-062EF7D79500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D9403B-01E4-4DD8-8B8D-5A0734F8F6A1}" type="pres">
      <dgm:prSet presAssocID="{75B52063-B879-4B71-B439-062EF7D79500}" presName="rect2" presStyleLbl="fgImgPlace1" presStyleIdx="0" presStyleCnt="4"/>
      <dgm:spPr>
        <a:solidFill>
          <a:srgbClr val="FDBFC3"/>
        </a:solidFill>
      </dgm:spPr>
    </dgm:pt>
    <dgm:pt modelId="{0100714B-ED8C-4C74-B43A-CE0DE66828C6}" type="pres">
      <dgm:prSet presAssocID="{D207F2EB-E572-4BA5-9558-1E7D33A550B0}" presName="sibTrans" presStyleCnt="0"/>
      <dgm:spPr/>
    </dgm:pt>
    <dgm:pt modelId="{6B8250D8-7C92-46C6-9DF5-F1E5961102DE}" type="pres">
      <dgm:prSet presAssocID="{50753913-D9C7-4FEB-9216-7CF2B0B38C19}" presName="composite" presStyleCnt="0"/>
      <dgm:spPr/>
    </dgm:pt>
    <dgm:pt modelId="{F9AD9DF3-5AAC-4DAC-8531-C0B66ECAC1FA}" type="pres">
      <dgm:prSet presAssocID="{50753913-D9C7-4FEB-9216-7CF2B0B38C19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176C95-E7AD-4E9B-8FC8-18C1AA2E9956}" type="pres">
      <dgm:prSet presAssocID="{50753913-D9C7-4FEB-9216-7CF2B0B38C19}" presName="rect2" presStyleLbl="fgImgPlace1" presStyleIdx="1" presStyleCnt="4"/>
      <dgm:spPr>
        <a:solidFill>
          <a:srgbClr val="FDBFC3"/>
        </a:solidFill>
      </dgm:spPr>
    </dgm:pt>
    <dgm:pt modelId="{4418D687-EA2E-4FA8-9DF1-A9EDFF3F1B04}" type="pres">
      <dgm:prSet presAssocID="{7DE5BF9D-3903-4757-A42E-A025C365A042}" presName="sibTrans" presStyleCnt="0"/>
      <dgm:spPr/>
    </dgm:pt>
    <dgm:pt modelId="{6588BCCA-0BA6-4648-B3D2-4105F0F6FBA3}" type="pres">
      <dgm:prSet presAssocID="{E7040574-5755-4847-8023-74644D4EDD47}" presName="composite" presStyleCnt="0"/>
      <dgm:spPr/>
    </dgm:pt>
    <dgm:pt modelId="{11C74C9E-8286-439A-AADA-B835199BDAB7}" type="pres">
      <dgm:prSet presAssocID="{E7040574-5755-4847-8023-74644D4EDD47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7F041D-88D0-4C7B-8B85-184207C2A9B3}" type="pres">
      <dgm:prSet presAssocID="{E7040574-5755-4847-8023-74644D4EDD47}" presName="rect2" presStyleLbl="fgImgPlace1" presStyleIdx="2" presStyleCnt="4"/>
      <dgm:spPr>
        <a:solidFill>
          <a:srgbClr val="FDBFC3"/>
        </a:solidFill>
      </dgm:spPr>
      <dgm:t>
        <a:bodyPr/>
        <a:lstStyle/>
        <a:p>
          <a:pPr latinLnBrk="1"/>
          <a:endParaRPr lang="ko-KR" altLang="en-US"/>
        </a:p>
      </dgm:t>
    </dgm:pt>
    <dgm:pt modelId="{51037A88-B869-4BDA-A0A6-F028DBCD6E6E}" type="pres">
      <dgm:prSet presAssocID="{8806B069-4B84-480E-BB59-8FFF4CEF085D}" presName="sibTrans" presStyleCnt="0"/>
      <dgm:spPr/>
    </dgm:pt>
    <dgm:pt modelId="{E00275F4-07C8-4223-AC96-296616E52AF3}" type="pres">
      <dgm:prSet presAssocID="{5C37D421-5798-4E08-AD18-C8A78474166A}" presName="composite" presStyleCnt="0"/>
      <dgm:spPr/>
    </dgm:pt>
    <dgm:pt modelId="{0CDCB447-0AB1-4CF5-BDCD-2C557C0F40CD}" type="pres">
      <dgm:prSet presAssocID="{5C37D421-5798-4E08-AD18-C8A78474166A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2B1E81-D492-421F-8A5A-834AF0544B80}" type="pres">
      <dgm:prSet presAssocID="{5C37D421-5798-4E08-AD18-C8A78474166A}" presName="rect2" presStyleLbl="fgImgPlace1" presStyleIdx="3" presStyleCnt="4"/>
      <dgm:spPr>
        <a:solidFill>
          <a:srgbClr val="FDBFC3"/>
        </a:solidFill>
      </dgm:spPr>
      <dgm:t>
        <a:bodyPr/>
        <a:lstStyle/>
        <a:p>
          <a:pPr latinLnBrk="1"/>
          <a:endParaRPr lang="ko-KR" altLang="en-US"/>
        </a:p>
      </dgm:t>
    </dgm:pt>
  </dgm:ptLst>
  <dgm:cxnLst>
    <dgm:cxn modelId="{16E7EB71-9ADC-4381-BD51-6807C77EC0C3}" type="presOf" srcId="{50753913-D9C7-4FEB-9216-7CF2B0B38C19}" destId="{F9AD9DF3-5AAC-4DAC-8531-C0B66ECAC1FA}" srcOrd="0" destOrd="0" presId="urn:microsoft.com/office/officeart/2008/layout/PictureStrips"/>
    <dgm:cxn modelId="{615FB1EE-B31A-4F91-AE91-A7F460573BBB}" srcId="{A526765F-E5D0-49D2-ACC0-AAF7D3A6B2B4}" destId="{E7040574-5755-4847-8023-74644D4EDD47}" srcOrd="2" destOrd="0" parTransId="{6E6DDD39-7B9C-4156-92F5-EC11B4F5F0A3}" sibTransId="{8806B069-4B84-480E-BB59-8FFF4CEF085D}"/>
    <dgm:cxn modelId="{26262DD0-1EA4-406B-9783-1B2F6C699DBE}" srcId="{A526765F-E5D0-49D2-ACC0-AAF7D3A6B2B4}" destId="{5C37D421-5798-4E08-AD18-C8A78474166A}" srcOrd="3" destOrd="0" parTransId="{A257A80B-4DFC-4298-A0AD-6102B72E346B}" sibTransId="{57874DB0-50E7-48D5-97A5-04AA6C7037F3}"/>
    <dgm:cxn modelId="{F24DA144-7760-4CF7-9904-21E47694414C}" srcId="{A526765F-E5D0-49D2-ACC0-AAF7D3A6B2B4}" destId="{75B52063-B879-4B71-B439-062EF7D79500}" srcOrd="0" destOrd="0" parTransId="{5334B581-DFAE-4C6A-9C82-2B0D8BA2DC06}" sibTransId="{D207F2EB-E572-4BA5-9558-1E7D33A550B0}"/>
    <dgm:cxn modelId="{C56016B7-0C6E-402D-BF5A-6278B2872931}" type="presOf" srcId="{5C37D421-5798-4E08-AD18-C8A78474166A}" destId="{0CDCB447-0AB1-4CF5-BDCD-2C557C0F40CD}" srcOrd="0" destOrd="0" presId="urn:microsoft.com/office/officeart/2008/layout/PictureStrips"/>
    <dgm:cxn modelId="{BB32549B-EBFD-40EB-83B4-ED0C4DC615E5}" type="presOf" srcId="{75B52063-B879-4B71-B439-062EF7D79500}" destId="{AAABC2EA-D23E-4178-A4B7-4C12BE89E2B7}" srcOrd="0" destOrd="0" presId="urn:microsoft.com/office/officeart/2008/layout/PictureStrips"/>
    <dgm:cxn modelId="{65FDDB04-420F-4DEC-9904-6E0126F566B8}" type="presOf" srcId="{E7040574-5755-4847-8023-74644D4EDD47}" destId="{11C74C9E-8286-439A-AADA-B835199BDAB7}" srcOrd="0" destOrd="0" presId="urn:microsoft.com/office/officeart/2008/layout/PictureStrips"/>
    <dgm:cxn modelId="{5B2AEE82-27F3-432B-BA1A-61D298162785}" srcId="{A526765F-E5D0-49D2-ACC0-AAF7D3A6B2B4}" destId="{50753913-D9C7-4FEB-9216-7CF2B0B38C19}" srcOrd="1" destOrd="0" parTransId="{E5BE6950-E323-45F3-BF56-0F31184F1E92}" sibTransId="{7DE5BF9D-3903-4757-A42E-A025C365A042}"/>
    <dgm:cxn modelId="{3A1BE2F6-AAE1-4E2E-B184-9DDA62EBEB56}" type="presOf" srcId="{A526765F-E5D0-49D2-ACC0-AAF7D3A6B2B4}" destId="{A3BFE8DB-8E4E-4146-9517-411209499123}" srcOrd="0" destOrd="0" presId="urn:microsoft.com/office/officeart/2008/layout/PictureStrips"/>
    <dgm:cxn modelId="{E52E77C7-EDC6-4368-83E3-853AED02E633}" type="presParOf" srcId="{A3BFE8DB-8E4E-4146-9517-411209499123}" destId="{3FFEAFC9-444D-4B29-8C43-78797ADAA660}" srcOrd="0" destOrd="0" presId="urn:microsoft.com/office/officeart/2008/layout/PictureStrips"/>
    <dgm:cxn modelId="{901A61AF-EC11-4615-B93C-193A6151FB61}" type="presParOf" srcId="{3FFEAFC9-444D-4B29-8C43-78797ADAA660}" destId="{AAABC2EA-D23E-4178-A4B7-4C12BE89E2B7}" srcOrd="0" destOrd="0" presId="urn:microsoft.com/office/officeart/2008/layout/PictureStrips"/>
    <dgm:cxn modelId="{7C56EC9A-D211-4CB7-AE80-DC5C29164EF1}" type="presParOf" srcId="{3FFEAFC9-444D-4B29-8C43-78797ADAA660}" destId="{80D9403B-01E4-4DD8-8B8D-5A0734F8F6A1}" srcOrd="1" destOrd="0" presId="urn:microsoft.com/office/officeart/2008/layout/PictureStrips"/>
    <dgm:cxn modelId="{12ACE504-D3A6-4A0D-89AA-D9F7E21B41F1}" type="presParOf" srcId="{A3BFE8DB-8E4E-4146-9517-411209499123}" destId="{0100714B-ED8C-4C74-B43A-CE0DE66828C6}" srcOrd="1" destOrd="0" presId="urn:microsoft.com/office/officeart/2008/layout/PictureStrips"/>
    <dgm:cxn modelId="{615493C4-A814-4ACB-9294-EEDEC2570200}" type="presParOf" srcId="{A3BFE8DB-8E4E-4146-9517-411209499123}" destId="{6B8250D8-7C92-46C6-9DF5-F1E5961102DE}" srcOrd="2" destOrd="0" presId="urn:microsoft.com/office/officeart/2008/layout/PictureStrips"/>
    <dgm:cxn modelId="{3B9A2F9C-DB5A-4E7C-9430-8ACDD1529C32}" type="presParOf" srcId="{6B8250D8-7C92-46C6-9DF5-F1E5961102DE}" destId="{F9AD9DF3-5AAC-4DAC-8531-C0B66ECAC1FA}" srcOrd="0" destOrd="0" presId="urn:microsoft.com/office/officeart/2008/layout/PictureStrips"/>
    <dgm:cxn modelId="{A0EAF06A-2A14-4392-AC62-58369B3D0C06}" type="presParOf" srcId="{6B8250D8-7C92-46C6-9DF5-F1E5961102DE}" destId="{EE176C95-E7AD-4E9B-8FC8-18C1AA2E9956}" srcOrd="1" destOrd="0" presId="urn:microsoft.com/office/officeart/2008/layout/PictureStrips"/>
    <dgm:cxn modelId="{F2E3CFFB-C514-46DB-83F0-3AA1E7224CF6}" type="presParOf" srcId="{A3BFE8DB-8E4E-4146-9517-411209499123}" destId="{4418D687-EA2E-4FA8-9DF1-A9EDFF3F1B04}" srcOrd="3" destOrd="0" presId="urn:microsoft.com/office/officeart/2008/layout/PictureStrips"/>
    <dgm:cxn modelId="{9EEDC9BF-FDD3-4D6D-BCA2-FE834D2B52EF}" type="presParOf" srcId="{A3BFE8DB-8E4E-4146-9517-411209499123}" destId="{6588BCCA-0BA6-4648-B3D2-4105F0F6FBA3}" srcOrd="4" destOrd="0" presId="urn:microsoft.com/office/officeart/2008/layout/PictureStrips"/>
    <dgm:cxn modelId="{E54F9E03-A0EF-4962-B398-C54DC89A8CE5}" type="presParOf" srcId="{6588BCCA-0BA6-4648-B3D2-4105F0F6FBA3}" destId="{11C74C9E-8286-439A-AADA-B835199BDAB7}" srcOrd="0" destOrd="0" presId="urn:microsoft.com/office/officeart/2008/layout/PictureStrips"/>
    <dgm:cxn modelId="{094B4813-DDBC-4841-B372-6419EA754D78}" type="presParOf" srcId="{6588BCCA-0BA6-4648-B3D2-4105F0F6FBA3}" destId="{0B7F041D-88D0-4C7B-8B85-184207C2A9B3}" srcOrd="1" destOrd="0" presId="urn:microsoft.com/office/officeart/2008/layout/PictureStrips"/>
    <dgm:cxn modelId="{1A485C65-1F9E-4C67-8712-78E55D06DD87}" type="presParOf" srcId="{A3BFE8DB-8E4E-4146-9517-411209499123}" destId="{51037A88-B869-4BDA-A0A6-F028DBCD6E6E}" srcOrd="5" destOrd="0" presId="urn:microsoft.com/office/officeart/2008/layout/PictureStrips"/>
    <dgm:cxn modelId="{E3F7B612-9BE7-40B4-B1F5-97A0D39BF646}" type="presParOf" srcId="{A3BFE8DB-8E4E-4146-9517-411209499123}" destId="{E00275F4-07C8-4223-AC96-296616E52AF3}" srcOrd="6" destOrd="0" presId="urn:microsoft.com/office/officeart/2008/layout/PictureStrips"/>
    <dgm:cxn modelId="{4618E8E9-C689-42AF-B1B5-168CFF38E001}" type="presParOf" srcId="{E00275F4-07C8-4223-AC96-296616E52AF3}" destId="{0CDCB447-0AB1-4CF5-BDCD-2C557C0F40CD}" srcOrd="0" destOrd="0" presId="urn:microsoft.com/office/officeart/2008/layout/PictureStrips"/>
    <dgm:cxn modelId="{4A65D5CD-EC50-4FFA-BD70-62245BDDDF4C}" type="presParOf" srcId="{E00275F4-07C8-4223-AC96-296616E52AF3}" destId="{B52B1E81-D492-421F-8A5A-834AF0544B8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EA2E8B-EA8E-4470-AFC5-881F361B23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7FA4BF9-353A-4D8E-AB9E-0FF1B66FC757}">
      <dgm:prSet phldrT="[텍스트]" custT="1"/>
      <dgm:spPr>
        <a:solidFill>
          <a:srgbClr val="FDBFC3"/>
        </a:solidFill>
      </dgm:spPr>
      <dgm:t>
        <a:bodyPr/>
        <a:lstStyle/>
        <a:p>
          <a:pPr algn="ctr" latinLnBrk="1"/>
          <a:r>
            <a:rPr lang="ko-KR" altLang="en-US" sz="2400" b="1" dirty="0" smtClean="0">
              <a:solidFill>
                <a:srgbClr val="002060"/>
              </a:solidFill>
            </a:rPr>
            <a:t>물</a:t>
          </a:r>
          <a:endParaRPr lang="ko-KR" altLang="en-US" sz="2400" b="1" dirty="0">
            <a:solidFill>
              <a:srgbClr val="002060"/>
            </a:solidFill>
          </a:endParaRPr>
        </a:p>
      </dgm:t>
    </dgm:pt>
    <dgm:pt modelId="{5E34428F-876E-41EC-9651-5F2A81F0727E}" type="parTrans" cxnId="{4BD01C7C-C94C-4EAB-944F-1A4848EF23B8}">
      <dgm:prSet/>
      <dgm:spPr/>
      <dgm:t>
        <a:bodyPr/>
        <a:lstStyle/>
        <a:p>
          <a:pPr latinLnBrk="1"/>
          <a:endParaRPr lang="ko-KR" altLang="en-US"/>
        </a:p>
      </dgm:t>
    </dgm:pt>
    <dgm:pt modelId="{E5512940-5D94-4F00-9553-52B1BA8B22C0}" type="sibTrans" cxnId="{4BD01C7C-C94C-4EAB-944F-1A4848EF23B8}">
      <dgm:prSet/>
      <dgm:spPr/>
      <dgm:t>
        <a:bodyPr/>
        <a:lstStyle/>
        <a:p>
          <a:pPr latinLnBrk="1"/>
          <a:endParaRPr lang="ko-KR" altLang="en-US"/>
        </a:p>
      </dgm:t>
    </dgm:pt>
    <dgm:pt modelId="{EC8396C0-A8B8-4784-9907-C14C1DD6A63B}">
      <dgm:prSet phldrT="[텍스트]" custT="1"/>
      <dgm:spPr>
        <a:solidFill>
          <a:srgbClr val="FDBFC3"/>
        </a:solidFill>
      </dgm:spPr>
      <dgm:t>
        <a:bodyPr/>
        <a:lstStyle/>
        <a:p>
          <a:pPr algn="ctr" latinLnBrk="1"/>
          <a:r>
            <a:rPr lang="ko-KR" altLang="en-US" sz="2400" b="1" dirty="0" smtClean="0">
              <a:solidFill>
                <a:srgbClr val="002060"/>
              </a:solidFill>
            </a:rPr>
            <a:t>그늘</a:t>
          </a:r>
          <a:endParaRPr lang="ko-KR" altLang="en-US" sz="2400" b="1" dirty="0">
            <a:solidFill>
              <a:srgbClr val="002060"/>
            </a:solidFill>
          </a:endParaRPr>
        </a:p>
      </dgm:t>
    </dgm:pt>
    <dgm:pt modelId="{5C44FA5E-D3EC-4372-9408-AC068D6C96C3}" type="parTrans" cxnId="{5D6585BA-0B4F-412B-81D6-9B0D4357F211}">
      <dgm:prSet/>
      <dgm:spPr/>
      <dgm:t>
        <a:bodyPr/>
        <a:lstStyle/>
        <a:p>
          <a:pPr latinLnBrk="1"/>
          <a:endParaRPr lang="ko-KR" altLang="en-US"/>
        </a:p>
      </dgm:t>
    </dgm:pt>
    <dgm:pt modelId="{18C0AC89-D10F-476E-B542-1573689320C3}" type="sibTrans" cxnId="{5D6585BA-0B4F-412B-81D6-9B0D4357F211}">
      <dgm:prSet/>
      <dgm:spPr/>
      <dgm:t>
        <a:bodyPr/>
        <a:lstStyle/>
        <a:p>
          <a:pPr latinLnBrk="1"/>
          <a:endParaRPr lang="ko-KR" altLang="en-US"/>
        </a:p>
      </dgm:t>
    </dgm:pt>
    <dgm:pt modelId="{D7C3604B-962A-4E45-9A43-EA20CA09EEA7}">
      <dgm:prSet phldrT="[텍스트]" custT="1"/>
      <dgm:spPr>
        <a:solidFill>
          <a:srgbClr val="FDBFC3"/>
        </a:solidFill>
      </dgm:spPr>
      <dgm:t>
        <a:bodyPr/>
        <a:lstStyle/>
        <a:p>
          <a:pPr algn="ctr" latinLnBrk="1"/>
          <a:r>
            <a:rPr lang="ko-KR" altLang="en-US" sz="2400" b="1" dirty="0" smtClean="0">
              <a:solidFill>
                <a:srgbClr val="002060"/>
              </a:solidFill>
            </a:rPr>
            <a:t>휴식</a:t>
          </a:r>
          <a:endParaRPr lang="ko-KR" altLang="en-US" sz="2400" b="1" dirty="0">
            <a:solidFill>
              <a:srgbClr val="002060"/>
            </a:solidFill>
          </a:endParaRPr>
        </a:p>
      </dgm:t>
    </dgm:pt>
    <dgm:pt modelId="{EC83DF75-5229-49DC-81BC-408C458EDDE7}" type="parTrans" cxnId="{CA67125D-78C7-463F-BBBC-34F655A40D2F}">
      <dgm:prSet/>
      <dgm:spPr/>
      <dgm:t>
        <a:bodyPr/>
        <a:lstStyle/>
        <a:p>
          <a:pPr latinLnBrk="1"/>
          <a:endParaRPr lang="ko-KR" altLang="en-US"/>
        </a:p>
      </dgm:t>
    </dgm:pt>
    <dgm:pt modelId="{D455A609-D8D4-468D-85B9-7FFA6EEB420A}" type="sibTrans" cxnId="{CA67125D-78C7-463F-BBBC-34F655A40D2F}">
      <dgm:prSet/>
      <dgm:spPr/>
      <dgm:t>
        <a:bodyPr/>
        <a:lstStyle/>
        <a:p>
          <a:pPr latinLnBrk="1"/>
          <a:endParaRPr lang="ko-KR" altLang="en-US"/>
        </a:p>
      </dgm:t>
    </dgm:pt>
    <dgm:pt modelId="{055536EB-F5EF-4A51-85BD-A4CCA6B99D99}">
      <dgm:prSet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ko-KR" altLang="en-US" sz="2000" b="1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시원하고 깨끗한 물 </a:t>
          </a:r>
          <a:r>
            <a:rPr lang="ko-KR" altLang="en-US" sz="2000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제공</a:t>
          </a:r>
          <a:r>
            <a:rPr lang="en-US" altLang="ko-KR" sz="2000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2000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규칙적으로 </a:t>
          </a:r>
          <a:r>
            <a:rPr lang="ko-KR" altLang="en-US" sz="2000" spc="0" dirty="0" err="1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음용</a:t>
          </a:r>
          <a:endParaRPr lang="ko-KR" altLang="en-US" sz="2000" dirty="0"/>
        </a:p>
      </dgm:t>
    </dgm:pt>
    <dgm:pt modelId="{354C8EC1-12C7-4BD4-A088-EB42261914C3}" type="parTrans" cxnId="{432758C4-11DC-4782-B83C-2D578430EF9F}">
      <dgm:prSet/>
      <dgm:spPr/>
      <dgm:t>
        <a:bodyPr/>
        <a:lstStyle/>
        <a:p>
          <a:pPr latinLnBrk="1"/>
          <a:endParaRPr lang="ko-KR" altLang="en-US"/>
        </a:p>
      </dgm:t>
    </dgm:pt>
    <dgm:pt modelId="{D4607E6C-2E72-4095-A25A-E2D1C0EE8473}" type="sibTrans" cxnId="{432758C4-11DC-4782-B83C-2D578430EF9F}">
      <dgm:prSet/>
      <dgm:spPr/>
      <dgm:t>
        <a:bodyPr/>
        <a:lstStyle/>
        <a:p>
          <a:pPr latinLnBrk="1"/>
          <a:endParaRPr lang="ko-KR" altLang="en-US"/>
        </a:p>
      </dgm:t>
    </dgm:pt>
    <dgm:pt modelId="{694DCB41-5D4D-43C1-B24A-84800AAB3928}">
      <dgm:prSet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ko-KR" altLang="en-US" sz="2000" spc="0" dirty="0" err="1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작업장소</a:t>
          </a:r>
          <a:r>
            <a:rPr lang="ko-KR" altLang="en-US" sz="2000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 가까운 곳에 </a:t>
          </a:r>
          <a:r>
            <a:rPr lang="ko-KR" altLang="en-US" sz="2000" b="1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그늘진 장소 마련</a:t>
          </a:r>
          <a:r>
            <a:rPr lang="en-US" altLang="ko-KR" sz="2000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2000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시원한 바람이 통할 수 있게 조치</a:t>
          </a:r>
          <a:endParaRPr lang="ko-KR" altLang="en-US" sz="2000" dirty="0"/>
        </a:p>
      </dgm:t>
    </dgm:pt>
    <dgm:pt modelId="{3A7350B2-F4E8-4A47-A622-C1BF97C46AA8}" type="parTrans" cxnId="{DB9889F8-7AE7-4812-8853-3A4BC08C22D4}">
      <dgm:prSet/>
      <dgm:spPr/>
      <dgm:t>
        <a:bodyPr/>
        <a:lstStyle/>
        <a:p>
          <a:pPr latinLnBrk="1"/>
          <a:endParaRPr lang="ko-KR" altLang="en-US"/>
        </a:p>
      </dgm:t>
    </dgm:pt>
    <dgm:pt modelId="{C0047624-DCCB-4CF3-9544-FF77F565B003}" type="sibTrans" cxnId="{DB9889F8-7AE7-4812-8853-3A4BC08C22D4}">
      <dgm:prSet/>
      <dgm:spPr/>
      <dgm:t>
        <a:bodyPr/>
        <a:lstStyle/>
        <a:p>
          <a:pPr latinLnBrk="1"/>
          <a:endParaRPr lang="ko-KR" altLang="en-US"/>
        </a:p>
      </dgm:t>
    </dgm:pt>
    <dgm:pt modelId="{21B0621D-1D99-4E29-AD77-99A78F6758DE}">
      <dgm:prSet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ko-KR" altLang="en-US" sz="2000" b="1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폭염특보 발령 시 </a:t>
          </a:r>
          <a:r>
            <a:rPr lang="en-US" altLang="ko-KR" sz="2000" b="1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1</a:t>
          </a:r>
          <a:r>
            <a:rPr lang="ko-KR" altLang="en-US" sz="2000" b="1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시간 주기로 </a:t>
          </a:r>
          <a:r>
            <a:rPr lang="en-US" altLang="ko-KR" sz="2000" b="1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10~15</a:t>
          </a:r>
          <a:r>
            <a:rPr lang="ko-KR" altLang="en-US" sz="2000" b="1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분 이상 </a:t>
          </a:r>
          <a:r>
            <a:rPr lang="ko-KR" altLang="en-US" sz="2000" spc="-15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규칙적인 휴식</a:t>
          </a:r>
          <a:r>
            <a:rPr lang="en-US" altLang="ko-KR" sz="2000" spc="-15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,                                         </a:t>
          </a:r>
          <a:r>
            <a:rPr lang="ko-KR" altLang="en-US" sz="2000" b="1" spc="-15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무더위 시간대</a:t>
          </a:r>
          <a:r>
            <a:rPr lang="en-US" altLang="ko-KR" sz="2000" b="1" spc="-15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(14~17</a:t>
          </a:r>
          <a:r>
            <a:rPr lang="ko-KR" altLang="en-US" sz="2000" b="1" spc="-15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시</a:t>
          </a:r>
          <a:r>
            <a:rPr lang="en-US" altLang="ko-KR" sz="2000" b="1" spc="-15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) </a:t>
          </a:r>
          <a:r>
            <a:rPr lang="ko-KR" altLang="en-US" sz="2000" b="1" spc="-150" dirty="0" err="1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옥외작업</a:t>
          </a:r>
          <a:r>
            <a:rPr lang="ko-KR" altLang="en-US" sz="2000" b="1" spc="-15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 최소화</a:t>
          </a:r>
          <a:endParaRPr lang="ko-KR" altLang="en-US" sz="2000" b="1" spc="-150" dirty="0"/>
        </a:p>
      </dgm:t>
    </dgm:pt>
    <dgm:pt modelId="{4B530978-ED98-4AB5-A755-608FF890D924}" type="parTrans" cxnId="{26CCEAB2-960E-4B9B-B8F7-E2B616D8773F}">
      <dgm:prSet/>
      <dgm:spPr/>
      <dgm:t>
        <a:bodyPr/>
        <a:lstStyle/>
        <a:p>
          <a:pPr latinLnBrk="1"/>
          <a:endParaRPr lang="ko-KR" altLang="en-US"/>
        </a:p>
      </dgm:t>
    </dgm:pt>
    <dgm:pt modelId="{8A327A62-6A3A-4193-8B7F-C21E5A3D5044}" type="sibTrans" cxnId="{26CCEAB2-960E-4B9B-B8F7-E2B616D8773F}">
      <dgm:prSet/>
      <dgm:spPr/>
      <dgm:t>
        <a:bodyPr/>
        <a:lstStyle/>
        <a:p>
          <a:pPr latinLnBrk="1"/>
          <a:endParaRPr lang="ko-KR" altLang="en-US"/>
        </a:p>
      </dgm:t>
    </dgm:pt>
    <dgm:pt modelId="{A1AED930-62C1-47FF-B571-2713C67C0593}" type="pres">
      <dgm:prSet presAssocID="{08EA2E8B-EA8E-4470-AFC5-881F361B23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809430-0282-4894-A17E-1F245AAE6B38}" type="pres">
      <dgm:prSet presAssocID="{C7FA4BF9-353A-4D8E-AB9E-0FF1B66FC757}" presName="parentLin" presStyleCnt="0"/>
      <dgm:spPr/>
    </dgm:pt>
    <dgm:pt modelId="{34BFD2DB-53EF-4E11-A6DA-207BE766DA92}" type="pres">
      <dgm:prSet presAssocID="{C7FA4BF9-353A-4D8E-AB9E-0FF1B66FC757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4599D7AA-AC78-42DD-8B5D-F5B87C9A5CA8}" type="pres">
      <dgm:prSet presAssocID="{C7FA4BF9-353A-4D8E-AB9E-0FF1B66FC757}" presName="parentText" presStyleLbl="node1" presStyleIdx="0" presStyleCnt="3" custFlipHor="1" custScaleX="3501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B5109A7-E463-4CD4-8503-6BA9279E0C3E}" type="pres">
      <dgm:prSet presAssocID="{C7FA4BF9-353A-4D8E-AB9E-0FF1B66FC757}" presName="negativeSpace" presStyleCnt="0"/>
      <dgm:spPr/>
    </dgm:pt>
    <dgm:pt modelId="{276319BD-4C56-46C8-B757-7E6C39F94DA5}" type="pres">
      <dgm:prSet presAssocID="{C7FA4BF9-353A-4D8E-AB9E-0FF1B66FC75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B99D7F-90EF-4A17-8B30-12FE4DCFEA59}" type="pres">
      <dgm:prSet presAssocID="{E5512940-5D94-4F00-9553-52B1BA8B22C0}" presName="spaceBetweenRectangles" presStyleCnt="0"/>
      <dgm:spPr/>
    </dgm:pt>
    <dgm:pt modelId="{FADD7503-5B1C-428B-AD4B-47BC42295D4E}" type="pres">
      <dgm:prSet presAssocID="{EC8396C0-A8B8-4784-9907-C14C1DD6A63B}" presName="parentLin" presStyleCnt="0"/>
      <dgm:spPr/>
    </dgm:pt>
    <dgm:pt modelId="{21440DD5-16A7-45B1-B0A8-4FCA8567789D}" type="pres">
      <dgm:prSet presAssocID="{EC8396C0-A8B8-4784-9907-C14C1DD6A63B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5139D5F-D7E7-4052-89CA-902444306DE4}" type="pres">
      <dgm:prSet presAssocID="{EC8396C0-A8B8-4784-9907-C14C1DD6A63B}" presName="parentText" presStyleLbl="node1" presStyleIdx="1" presStyleCnt="3" custFlipHor="1" custScaleX="3549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C275204-234A-4591-A24A-B7A2ADB265B0}" type="pres">
      <dgm:prSet presAssocID="{EC8396C0-A8B8-4784-9907-C14C1DD6A63B}" presName="negativeSpace" presStyleCnt="0"/>
      <dgm:spPr/>
    </dgm:pt>
    <dgm:pt modelId="{EBB99040-FDD4-4A92-9B16-09A53E8FD867}" type="pres">
      <dgm:prSet presAssocID="{EC8396C0-A8B8-4784-9907-C14C1DD6A63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FA34FD-6401-491B-A6F1-AF5D53AE2463}" type="pres">
      <dgm:prSet presAssocID="{18C0AC89-D10F-476E-B542-1573689320C3}" presName="spaceBetweenRectangles" presStyleCnt="0"/>
      <dgm:spPr/>
    </dgm:pt>
    <dgm:pt modelId="{15C4DC16-4B6A-46E4-AEA2-F16A9CB65730}" type="pres">
      <dgm:prSet presAssocID="{D7C3604B-962A-4E45-9A43-EA20CA09EEA7}" presName="parentLin" presStyleCnt="0"/>
      <dgm:spPr/>
    </dgm:pt>
    <dgm:pt modelId="{E67CAAD7-0847-479C-8351-269BE4809D65}" type="pres">
      <dgm:prSet presAssocID="{D7C3604B-962A-4E45-9A43-EA20CA09EEA7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AFFE0F45-F9F6-4764-B049-40A98805DD91}" type="pres">
      <dgm:prSet presAssocID="{D7C3604B-962A-4E45-9A43-EA20CA09EEA7}" presName="parentText" presStyleLbl="node1" presStyleIdx="2" presStyleCnt="3" custFlipHor="1" custScaleX="3549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40217C-03C9-48FA-B70F-8B310F26282C}" type="pres">
      <dgm:prSet presAssocID="{D7C3604B-962A-4E45-9A43-EA20CA09EEA7}" presName="negativeSpace" presStyleCnt="0"/>
      <dgm:spPr/>
    </dgm:pt>
    <dgm:pt modelId="{03E5EB8E-C892-4472-BA65-4665000D2EE0}" type="pres">
      <dgm:prSet presAssocID="{D7C3604B-962A-4E45-9A43-EA20CA09EEA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DDAF3B3-6E93-4159-9CBD-55FF111BEBD5}" type="presOf" srcId="{D7C3604B-962A-4E45-9A43-EA20CA09EEA7}" destId="{E67CAAD7-0847-479C-8351-269BE4809D65}" srcOrd="0" destOrd="0" presId="urn:microsoft.com/office/officeart/2005/8/layout/list1"/>
    <dgm:cxn modelId="{5BCF61B7-CF33-4B87-87B5-70C578FB9A8F}" type="presOf" srcId="{C7FA4BF9-353A-4D8E-AB9E-0FF1B66FC757}" destId="{34BFD2DB-53EF-4E11-A6DA-207BE766DA92}" srcOrd="0" destOrd="0" presId="urn:microsoft.com/office/officeart/2005/8/layout/list1"/>
    <dgm:cxn modelId="{26CCEAB2-960E-4B9B-B8F7-E2B616D8773F}" srcId="{D7C3604B-962A-4E45-9A43-EA20CA09EEA7}" destId="{21B0621D-1D99-4E29-AD77-99A78F6758DE}" srcOrd="0" destOrd="0" parTransId="{4B530978-ED98-4AB5-A755-608FF890D924}" sibTransId="{8A327A62-6A3A-4193-8B7F-C21E5A3D5044}"/>
    <dgm:cxn modelId="{E2EE7211-3CA6-4D26-BAED-A3B742BAA2F0}" type="presOf" srcId="{08EA2E8B-EA8E-4470-AFC5-881F361B2350}" destId="{A1AED930-62C1-47FF-B571-2713C67C0593}" srcOrd="0" destOrd="0" presId="urn:microsoft.com/office/officeart/2005/8/layout/list1"/>
    <dgm:cxn modelId="{5D6585BA-0B4F-412B-81D6-9B0D4357F211}" srcId="{08EA2E8B-EA8E-4470-AFC5-881F361B2350}" destId="{EC8396C0-A8B8-4784-9907-C14C1DD6A63B}" srcOrd="1" destOrd="0" parTransId="{5C44FA5E-D3EC-4372-9408-AC068D6C96C3}" sibTransId="{18C0AC89-D10F-476E-B542-1573689320C3}"/>
    <dgm:cxn modelId="{1375B896-045F-4B31-8AFB-6C73B614FA09}" type="presOf" srcId="{694DCB41-5D4D-43C1-B24A-84800AAB3928}" destId="{EBB99040-FDD4-4A92-9B16-09A53E8FD867}" srcOrd="0" destOrd="0" presId="urn:microsoft.com/office/officeart/2005/8/layout/list1"/>
    <dgm:cxn modelId="{CA67125D-78C7-463F-BBBC-34F655A40D2F}" srcId="{08EA2E8B-EA8E-4470-AFC5-881F361B2350}" destId="{D7C3604B-962A-4E45-9A43-EA20CA09EEA7}" srcOrd="2" destOrd="0" parTransId="{EC83DF75-5229-49DC-81BC-408C458EDDE7}" sibTransId="{D455A609-D8D4-468D-85B9-7FFA6EEB420A}"/>
    <dgm:cxn modelId="{2FB8D960-52E0-4315-B967-3E6EE219FBF7}" type="presOf" srcId="{D7C3604B-962A-4E45-9A43-EA20CA09EEA7}" destId="{AFFE0F45-F9F6-4764-B049-40A98805DD91}" srcOrd="1" destOrd="0" presId="urn:microsoft.com/office/officeart/2005/8/layout/list1"/>
    <dgm:cxn modelId="{9B5E401B-C97A-40BB-A96C-BA33035DCE02}" type="presOf" srcId="{21B0621D-1D99-4E29-AD77-99A78F6758DE}" destId="{03E5EB8E-C892-4472-BA65-4665000D2EE0}" srcOrd="0" destOrd="0" presId="urn:microsoft.com/office/officeart/2005/8/layout/list1"/>
    <dgm:cxn modelId="{27106D93-D8D9-40AF-96FF-74C0C43FC062}" type="presOf" srcId="{EC8396C0-A8B8-4784-9907-C14C1DD6A63B}" destId="{21440DD5-16A7-45B1-B0A8-4FCA8567789D}" srcOrd="0" destOrd="0" presId="urn:microsoft.com/office/officeart/2005/8/layout/list1"/>
    <dgm:cxn modelId="{432758C4-11DC-4782-B83C-2D578430EF9F}" srcId="{C7FA4BF9-353A-4D8E-AB9E-0FF1B66FC757}" destId="{055536EB-F5EF-4A51-85BD-A4CCA6B99D99}" srcOrd="0" destOrd="0" parTransId="{354C8EC1-12C7-4BD4-A088-EB42261914C3}" sibTransId="{D4607E6C-2E72-4095-A25A-E2D1C0EE8473}"/>
    <dgm:cxn modelId="{B6DB24FB-BEC3-442B-AA8E-24FBF07A1D99}" type="presOf" srcId="{EC8396C0-A8B8-4784-9907-C14C1DD6A63B}" destId="{55139D5F-D7E7-4052-89CA-902444306DE4}" srcOrd="1" destOrd="0" presId="urn:microsoft.com/office/officeart/2005/8/layout/list1"/>
    <dgm:cxn modelId="{DB9889F8-7AE7-4812-8853-3A4BC08C22D4}" srcId="{EC8396C0-A8B8-4784-9907-C14C1DD6A63B}" destId="{694DCB41-5D4D-43C1-B24A-84800AAB3928}" srcOrd="0" destOrd="0" parTransId="{3A7350B2-F4E8-4A47-A622-C1BF97C46AA8}" sibTransId="{C0047624-DCCB-4CF3-9544-FF77F565B003}"/>
    <dgm:cxn modelId="{130C0647-8AB8-49E1-ACC8-D712E8AD212E}" type="presOf" srcId="{055536EB-F5EF-4A51-85BD-A4CCA6B99D99}" destId="{276319BD-4C56-46C8-B757-7E6C39F94DA5}" srcOrd="0" destOrd="0" presId="urn:microsoft.com/office/officeart/2005/8/layout/list1"/>
    <dgm:cxn modelId="{0FDE92A8-3421-4B32-A3E2-B7B7898E5472}" type="presOf" srcId="{C7FA4BF9-353A-4D8E-AB9E-0FF1B66FC757}" destId="{4599D7AA-AC78-42DD-8B5D-F5B87C9A5CA8}" srcOrd="1" destOrd="0" presId="urn:microsoft.com/office/officeart/2005/8/layout/list1"/>
    <dgm:cxn modelId="{4BD01C7C-C94C-4EAB-944F-1A4848EF23B8}" srcId="{08EA2E8B-EA8E-4470-AFC5-881F361B2350}" destId="{C7FA4BF9-353A-4D8E-AB9E-0FF1B66FC757}" srcOrd="0" destOrd="0" parTransId="{5E34428F-876E-41EC-9651-5F2A81F0727E}" sibTransId="{E5512940-5D94-4F00-9553-52B1BA8B22C0}"/>
    <dgm:cxn modelId="{AE003357-629E-4C6E-BD9D-F669E9479D6C}" type="presParOf" srcId="{A1AED930-62C1-47FF-B571-2713C67C0593}" destId="{61809430-0282-4894-A17E-1F245AAE6B38}" srcOrd="0" destOrd="0" presId="urn:microsoft.com/office/officeart/2005/8/layout/list1"/>
    <dgm:cxn modelId="{F072C411-348C-41B1-9ED2-65DEB377F63E}" type="presParOf" srcId="{61809430-0282-4894-A17E-1F245AAE6B38}" destId="{34BFD2DB-53EF-4E11-A6DA-207BE766DA92}" srcOrd="0" destOrd="0" presId="urn:microsoft.com/office/officeart/2005/8/layout/list1"/>
    <dgm:cxn modelId="{7E89C9B1-9AD4-4F11-81C9-B1F45D9A0DDA}" type="presParOf" srcId="{61809430-0282-4894-A17E-1F245AAE6B38}" destId="{4599D7AA-AC78-42DD-8B5D-F5B87C9A5CA8}" srcOrd="1" destOrd="0" presId="urn:microsoft.com/office/officeart/2005/8/layout/list1"/>
    <dgm:cxn modelId="{17700685-25B5-4C2F-83B7-16BD8306472A}" type="presParOf" srcId="{A1AED930-62C1-47FF-B571-2713C67C0593}" destId="{4B5109A7-E463-4CD4-8503-6BA9279E0C3E}" srcOrd="1" destOrd="0" presId="urn:microsoft.com/office/officeart/2005/8/layout/list1"/>
    <dgm:cxn modelId="{25B37DC6-E907-4F22-BA11-AA0973D259AD}" type="presParOf" srcId="{A1AED930-62C1-47FF-B571-2713C67C0593}" destId="{276319BD-4C56-46C8-B757-7E6C39F94DA5}" srcOrd="2" destOrd="0" presId="urn:microsoft.com/office/officeart/2005/8/layout/list1"/>
    <dgm:cxn modelId="{89F7F1E4-A3BB-4090-9F42-0831AD5AFC06}" type="presParOf" srcId="{A1AED930-62C1-47FF-B571-2713C67C0593}" destId="{E6B99D7F-90EF-4A17-8B30-12FE4DCFEA59}" srcOrd="3" destOrd="0" presId="urn:microsoft.com/office/officeart/2005/8/layout/list1"/>
    <dgm:cxn modelId="{83D1E111-2551-4B85-BB66-723BB84117BC}" type="presParOf" srcId="{A1AED930-62C1-47FF-B571-2713C67C0593}" destId="{FADD7503-5B1C-428B-AD4B-47BC42295D4E}" srcOrd="4" destOrd="0" presId="urn:microsoft.com/office/officeart/2005/8/layout/list1"/>
    <dgm:cxn modelId="{6AE6BB3C-0AF8-4151-8AD8-C1B02CA4EBD0}" type="presParOf" srcId="{FADD7503-5B1C-428B-AD4B-47BC42295D4E}" destId="{21440DD5-16A7-45B1-B0A8-4FCA8567789D}" srcOrd="0" destOrd="0" presId="urn:microsoft.com/office/officeart/2005/8/layout/list1"/>
    <dgm:cxn modelId="{49E34C6F-E553-48AA-98F9-04559DA58CB7}" type="presParOf" srcId="{FADD7503-5B1C-428B-AD4B-47BC42295D4E}" destId="{55139D5F-D7E7-4052-89CA-902444306DE4}" srcOrd="1" destOrd="0" presId="urn:microsoft.com/office/officeart/2005/8/layout/list1"/>
    <dgm:cxn modelId="{F8FF923A-2AA3-424D-9A23-F77B91E3B54A}" type="presParOf" srcId="{A1AED930-62C1-47FF-B571-2713C67C0593}" destId="{7C275204-234A-4591-A24A-B7A2ADB265B0}" srcOrd="5" destOrd="0" presId="urn:microsoft.com/office/officeart/2005/8/layout/list1"/>
    <dgm:cxn modelId="{201003C7-2B85-425E-9596-FF817B2E0F78}" type="presParOf" srcId="{A1AED930-62C1-47FF-B571-2713C67C0593}" destId="{EBB99040-FDD4-4A92-9B16-09A53E8FD867}" srcOrd="6" destOrd="0" presId="urn:microsoft.com/office/officeart/2005/8/layout/list1"/>
    <dgm:cxn modelId="{7C330339-5605-4A49-9409-7ADFD4917C7E}" type="presParOf" srcId="{A1AED930-62C1-47FF-B571-2713C67C0593}" destId="{87FA34FD-6401-491B-A6F1-AF5D53AE2463}" srcOrd="7" destOrd="0" presId="urn:microsoft.com/office/officeart/2005/8/layout/list1"/>
    <dgm:cxn modelId="{23C1966D-9B6D-47D4-BED3-EBAB0A6427B7}" type="presParOf" srcId="{A1AED930-62C1-47FF-B571-2713C67C0593}" destId="{15C4DC16-4B6A-46E4-AEA2-F16A9CB65730}" srcOrd="8" destOrd="0" presId="urn:microsoft.com/office/officeart/2005/8/layout/list1"/>
    <dgm:cxn modelId="{846C2258-A474-40AC-8F57-9B115F8774D9}" type="presParOf" srcId="{15C4DC16-4B6A-46E4-AEA2-F16A9CB65730}" destId="{E67CAAD7-0847-479C-8351-269BE4809D65}" srcOrd="0" destOrd="0" presId="urn:microsoft.com/office/officeart/2005/8/layout/list1"/>
    <dgm:cxn modelId="{4FF86257-1423-484D-BEA3-F3A4C91910D8}" type="presParOf" srcId="{15C4DC16-4B6A-46E4-AEA2-F16A9CB65730}" destId="{AFFE0F45-F9F6-4764-B049-40A98805DD91}" srcOrd="1" destOrd="0" presId="urn:microsoft.com/office/officeart/2005/8/layout/list1"/>
    <dgm:cxn modelId="{63B4B432-1D72-4D9A-9303-63D8C380B5EE}" type="presParOf" srcId="{A1AED930-62C1-47FF-B571-2713C67C0593}" destId="{9C40217C-03C9-48FA-B70F-8B310F26282C}" srcOrd="9" destOrd="0" presId="urn:microsoft.com/office/officeart/2005/8/layout/list1"/>
    <dgm:cxn modelId="{02F5B3AF-E0F0-4785-82E1-59E71247237E}" type="presParOf" srcId="{A1AED930-62C1-47FF-B571-2713C67C0593}" destId="{03E5EB8E-C892-4472-BA65-4665000D2EE0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4F1680-736E-4ABD-9A9E-1BA4463F3E8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0DD4D0A-90F9-41BD-85AA-88E94F56DC74}">
      <dgm:prSet phldrT="[텍스트]"/>
      <dgm:spPr>
        <a:solidFill>
          <a:srgbClr val="FDBFC3"/>
        </a:solidFill>
        <a:ln>
          <a:noFill/>
        </a:ln>
      </dgm:spPr>
      <dgm:t>
        <a:bodyPr/>
        <a:lstStyle/>
        <a:p>
          <a:pPr latinLnBrk="1"/>
          <a:r>
            <a:rPr lang="ko-KR" altLang="en-US" b="1" dirty="0" smtClean="0">
              <a:solidFill>
                <a:srgbClr val="002060"/>
              </a:solidFill>
            </a:rPr>
            <a:t>초기증상</a:t>
          </a:r>
          <a:endParaRPr lang="ko-KR" altLang="en-US" b="1" dirty="0">
            <a:solidFill>
              <a:srgbClr val="002060"/>
            </a:solidFill>
          </a:endParaRPr>
        </a:p>
      </dgm:t>
    </dgm:pt>
    <dgm:pt modelId="{93A66C64-9258-4B0E-9550-29685EF55EC9}" type="parTrans" cxnId="{EF455A7F-0C2C-4F92-86E5-2D5E1FAB5FE5}">
      <dgm:prSet/>
      <dgm:spPr/>
      <dgm:t>
        <a:bodyPr/>
        <a:lstStyle/>
        <a:p>
          <a:pPr latinLnBrk="1"/>
          <a:endParaRPr lang="ko-KR" altLang="en-US"/>
        </a:p>
      </dgm:t>
    </dgm:pt>
    <dgm:pt modelId="{546F74BB-2305-4B3D-BB63-817038860D12}" type="sibTrans" cxnId="{EF455A7F-0C2C-4F92-86E5-2D5E1FAB5FE5}">
      <dgm:prSet/>
      <dgm:spPr/>
      <dgm:t>
        <a:bodyPr/>
        <a:lstStyle/>
        <a:p>
          <a:pPr latinLnBrk="1"/>
          <a:endParaRPr lang="ko-KR" altLang="en-US"/>
        </a:p>
      </dgm:t>
    </dgm:pt>
    <dgm:pt modelId="{3BA82151-9649-4C05-A093-A1548FE81D75}">
      <dgm:prSet phldrT="[텍스트]" custT="1"/>
      <dgm:spPr>
        <a:solidFill>
          <a:srgbClr val="FED8D2">
            <a:alpha val="89804"/>
          </a:srgbClr>
        </a:solidFill>
      </dgm:spPr>
      <dgm:t>
        <a:bodyPr/>
        <a:lstStyle/>
        <a:p>
          <a:pPr latinLnBrk="1"/>
          <a:r>
            <a:rPr lang="ko-KR" altLang="en-US" sz="2300" dirty="0" smtClean="0"/>
            <a:t> </a:t>
          </a:r>
          <a:r>
            <a:rPr lang="ko-KR" altLang="en-US" sz="2400" b="1" dirty="0" smtClean="0"/>
            <a:t>고열</a:t>
          </a:r>
          <a:r>
            <a:rPr lang="en-US" altLang="ko-KR" sz="2400" b="1" dirty="0" smtClean="0"/>
            <a:t>(38</a:t>
          </a:r>
          <a:r>
            <a:rPr lang="en-US" altLang="ko-KR" sz="2400" b="1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℃ </a:t>
          </a:r>
          <a:r>
            <a:rPr lang="ko-KR" altLang="en-US" sz="2400" b="1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이상</a:t>
          </a:r>
          <a:r>
            <a:rPr lang="en-US" altLang="ko-KR" sz="2400" b="1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altLang="en-US" sz="2400" b="1" dirty="0"/>
        </a:p>
      </dgm:t>
    </dgm:pt>
    <dgm:pt modelId="{53FDFE37-FCCD-40CE-87A4-74F049AB0418}" type="parTrans" cxnId="{3A6C53AB-602E-469A-B681-8523F46D36A0}">
      <dgm:prSet/>
      <dgm:spPr/>
      <dgm:t>
        <a:bodyPr/>
        <a:lstStyle/>
        <a:p>
          <a:pPr latinLnBrk="1"/>
          <a:endParaRPr lang="ko-KR" altLang="en-US"/>
        </a:p>
      </dgm:t>
    </dgm:pt>
    <dgm:pt modelId="{B6B38FDA-E467-4859-906B-7325ABC7FFC2}" type="sibTrans" cxnId="{3A6C53AB-602E-469A-B681-8523F46D36A0}">
      <dgm:prSet/>
      <dgm:spPr/>
      <dgm:t>
        <a:bodyPr/>
        <a:lstStyle/>
        <a:p>
          <a:pPr latinLnBrk="1"/>
          <a:endParaRPr lang="ko-KR" altLang="en-US"/>
        </a:p>
      </dgm:t>
    </dgm:pt>
    <dgm:pt modelId="{A486C817-5539-4D66-A1DA-00AE0D095D8C}">
      <dgm:prSet phldrT="[텍스트]" custT="1"/>
      <dgm:spPr>
        <a:solidFill>
          <a:srgbClr val="FED8D2">
            <a:alpha val="89804"/>
          </a:srgbClr>
        </a:solidFill>
      </dgm:spPr>
      <dgm:t>
        <a:bodyPr/>
        <a:lstStyle/>
        <a:p>
          <a:pPr latinLnBrk="1"/>
          <a:r>
            <a:rPr lang="en-US" altLang="ko-KR" sz="2400" b="1" dirty="0" smtClean="0"/>
            <a:t> </a:t>
          </a:r>
          <a:r>
            <a:rPr lang="ko-KR" altLang="en-US" sz="2400" b="1" dirty="0" smtClean="0"/>
            <a:t>빠른 호흡</a:t>
          </a:r>
          <a:r>
            <a:rPr lang="en-US" altLang="ko-KR" sz="2400" b="1" dirty="0" smtClean="0"/>
            <a:t>(</a:t>
          </a:r>
          <a:r>
            <a:rPr lang="ko-KR" altLang="en-US" sz="2400" b="1" dirty="0" smtClean="0"/>
            <a:t>맥박</a:t>
          </a:r>
          <a:r>
            <a:rPr lang="en-US" altLang="ko-KR" sz="2400" b="1" dirty="0" smtClean="0"/>
            <a:t>)</a:t>
          </a:r>
          <a:endParaRPr lang="ko-KR" altLang="en-US" sz="2400" b="1" dirty="0"/>
        </a:p>
      </dgm:t>
    </dgm:pt>
    <dgm:pt modelId="{08739CDB-F6DE-49D2-8E22-9FA119B07E4A}" type="parTrans" cxnId="{521139C2-C6A4-4090-A6F9-014F9089DB9C}">
      <dgm:prSet/>
      <dgm:spPr/>
      <dgm:t>
        <a:bodyPr/>
        <a:lstStyle/>
        <a:p>
          <a:pPr latinLnBrk="1"/>
          <a:endParaRPr lang="ko-KR" altLang="en-US"/>
        </a:p>
      </dgm:t>
    </dgm:pt>
    <dgm:pt modelId="{66DCDB30-B31D-4972-9B02-DE5376CEEC99}" type="sibTrans" cxnId="{521139C2-C6A4-4090-A6F9-014F9089DB9C}">
      <dgm:prSet/>
      <dgm:spPr/>
      <dgm:t>
        <a:bodyPr/>
        <a:lstStyle/>
        <a:p>
          <a:pPr latinLnBrk="1"/>
          <a:endParaRPr lang="ko-KR" altLang="en-US"/>
        </a:p>
      </dgm:t>
    </dgm:pt>
    <dgm:pt modelId="{F965E912-63AD-48B2-BAA8-02C49162607C}">
      <dgm:prSet phldrT="[텍스트]"/>
      <dgm:spPr>
        <a:solidFill>
          <a:srgbClr val="FDBFC3"/>
        </a:solidFill>
        <a:ln>
          <a:noFill/>
        </a:ln>
      </dgm:spPr>
      <dgm:t>
        <a:bodyPr/>
        <a:lstStyle/>
        <a:p>
          <a:pPr latinLnBrk="1"/>
          <a:r>
            <a:rPr lang="ko-KR" altLang="en-US" b="1" dirty="0" smtClean="0">
              <a:solidFill>
                <a:srgbClr val="002060"/>
              </a:solidFill>
            </a:rPr>
            <a:t>대처요령</a:t>
          </a:r>
          <a:endParaRPr lang="ko-KR" altLang="en-US" b="1" dirty="0">
            <a:solidFill>
              <a:srgbClr val="002060"/>
            </a:solidFill>
          </a:endParaRPr>
        </a:p>
      </dgm:t>
    </dgm:pt>
    <dgm:pt modelId="{BBD173AC-F05A-4A29-99D6-9ADC465ADC11}" type="parTrans" cxnId="{C96A982F-1408-4BCB-9CCE-F2A93B09F9B6}">
      <dgm:prSet/>
      <dgm:spPr/>
      <dgm:t>
        <a:bodyPr/>
        <a:lstStyle/>
        <a:p>
          <a:pPr latinLnBrk="1"/>
          <a:endParaRPr lang="ko-KR" altLang="en-US"/>
        </a:p>
      </dgm:t>
    </dgm:pt>
    <dgm:pt modelId="{6C9D5E64-5B5C-4A98-B1F6-5F64E20D3A2D}" type="sibTrans" cxnId="{C96A982F-1408-4BCB-9CCE-F2A93B09F9B6}">
      <dgm:prSet/>
      <dgm:spPr/>
      <dgm:t>
        <a:bodyPr/>
        <a:lstStyle/>
        <a:p>
          <a:pPr latinLnBrk="1"/>
          <a:endParaRPr lang="ko-KR" altLang="en-US"/>
        </a:p>
      </dgm:t>
    </dgm:pt>
    <dgm:pt modelId="{A14EC4CA-DA20-4B6A-AD52-D9875F70844F}">
      <dgm:prSet phldrT="[텍스트]"/>
      <dgm:spPr>
        <a:solidFill>
          <a:srgbClr val="FED8D2">
            <a:alpha val="90000"/>
          </a:srgbClr>
        </a:solidFill>
        <a:ln>
          <a:noFill/>
        </a:ln>
      </dgm:spPr>
      <dgm:t>
        <a:bodyPr/>
        <a:lstStyle/>
        <a:p>
          <a:pPr latinLnBrk="1"/>
          <a:r>
            <a:rPr lang="en-US" altLang="ko-KR" dirty="0" smtClean="0"/>
            <a:t> </a:t>
          </a:r>
          <a:r>
            <a:rPr lang="en-US" altLang="ko-KR" b="1" dirty="0" smtClean="0"/>
            <a:t>(</a:t>
          </a:r>
          <a:r>
            <a:rPr lang="ko-KR" altLang="en-US" b="1" dirty="0" smtClean="0"/>
            <a:t>의식 있을 시</a:t>
          </a:r>
          <a:r>
            <a:rPr lang="en-US" altLang="ko-KR" b="1" dirty="0" smtClean="0"/>
            <a:t>) </a:t>
          </a:r>
          <a:r>
            <a:rPr lang="ko-KR" altLang="en-US" b="1" dirty="0" smtClean="0">
              <a:solidFill>
                <a:schemeClr val="accent1">
                  <a:lumMod val="50000"/>
                </a:schemeClr>
              </a:solidFill>
            </a:rPr>
            <a:t>즉시 </a:t>
          </a:r>
          <a:r>
            <a:rPr lang="ko-KR" altLang="en-US" b="1" dirty="0" err="1" smtClean="0">
              <a:solidFill>
                <a:schemeClr val="accent1">
                  <a:lumMod val="50000"/>
                </a:schemeClr>
              </a:solidFill>
            </a:rPr>
            <a:t>작업중지</a:t>
          </a:r>
          <a:r>
            <a:rPr lang="ko-KR" altLang="en-US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ko-KR" altLang="en-US" dirty="0" smtClean="0"/>
            <a:t>후 응급조치 및 </a:t>
          </a:r>
          <a:r>
            <a:rPr lang="ko-KR" altLang="en-US" dirty="0" err="1" smtClean="0"/>
            <a:t>증상개선이</a:t>
          </a:r>
          <a:r>
            <a:rPr lang="ko-KR" altLang="en-US" dirty="0" smtClean="0"/>
            <a:t> 없을 시 </a:t>
          </a:r>
          <a:r>
            <a:rPr lang="en-US" altLang="ko-KR" b="1" dirty="0" smtClean="0">
              <a:solidFill>
                <a:srgbClr val="FB2131"/>
              </a:solidFill>
            </a:rPr>
            <a:t>119 </a:t>
          </a:r>
          <a:r>
            <a:rPr lang="ko-KR" altLang="en-US" b="1" dirty="0" smtClean="0">
              <a:solidFill>
                <a:srgbClr val="FB2131"/>
              </a:solidFill>
            </a:rPr>
            <a:t>구조 요청</a:t>
          </a:r>
          <a:endParaRPr lang="ko-KR" altLang="en-US" b="1" dirty="0">
            <a:solidFill>
              <a:srgbClr val="FB2131"/>
            </a:solidFill>
          </a:endParaRPr>
        </a:p>
      </dgm:t>
    </dgm:pt>
    <dgm:pt modelId="{88FC9AD8-432E-4DCC-AEE2-BD24D9D2B714}" type="parTrans" cxnId="{99A87348-483C-4193-A685-2168B9647758}">
      <dgm:prSet/>
      <dgm:spPr/>
      <dgm:t>
        <a:bodyPr/>
        <a:lstStyle/>
        <a:p>
          <a:pPr latinLnBrk="1"/>
          <a:endParaRPr lang="ko-KR" altLang="en-US"/>
        </a:p>
      </dgm:t>
    </dgm:pt>
    <dgm:pt modelId="{2A66B5DD-BBB0-4731-B65B-68F043892999}" type="sibTrans" cxnId="{99A87348-483C-4193-A685-2168B9647758}">
      <dgm:prSet/>
      <dgm:spPr/>
      <dgm:t>
        <a:bodyPr/>
        <a:lstStyle/>
        <a:p>
          <a:pPr latinLnBrk="1"/>
          <a:endParaRPr lang="ko-KR" altLang="en-US"/>
        </a:p>
      </dgm:t>
    </dgm:pt>
    <dgm:pt modelId="{436E2B24-EC11-4711-97AA-9679311E9E1C}">
      <dgm:prSet phldrT="[텍스트]"/>
      <dgm:spPr>
        <a:solidFill>
          <a:srgbClr val="FED8D2">
            <a:alpha val="90000"/>
          </a:srgbClr>
        </a:solidFill>
        <a:ln>
          <a:noFill/>
        </a:ln>
      </dgm:spPr>
      <dgm:t>
        <a:bodyPr/>
        <a:lstStyle/>
        <a:p>
          <a:pPr latinLnBrk="1"/>
          <a:r>
            <a:rPr lang="en-US" altLang="ko-KR" b="1" dirty="0" smtClean="0"/>
            <a:t> (</a:t>
          </a:r>
          <a:r>
            <a:rPr lang="ko-KR" altLang="en-US" b="1" dirty="0" smtClean="0"/>
            <a:t>의식 없을 시</a:t>
          </a:r>
          <a:r>
            <a:rPr lang="en-US" altLang="ko-KR" b="1" dirty="0" smtClean="0"/>
            <a:t>) </a:t>
          </a:r>
          <a:r>
            <a:rPr lang="en-US" altLang="ko-KR" b="1" dirty="0" smtClean="0">
              <a:solidFill>
                <a:srgbClr val="FB2131"/>
              </a:solidFill>
            </a:rPr>
            <a:t>119 </a:t>
          </a:r>
          <a:r>
            <a:rPr lang="ko-KR" altLang="en-US" b="1" dirty="0" smtClean="0">
              <a:solidFill>
                <a:srgbClr val="FB2131"/>
              </a:solidFill>
            </a:rPr>
            <a:t>구조 요청</a:t>
          </a:r>
          <a:endParaRPr lang="ko-KR" altLang="en-US" b="1" dirty="0">
            <a:solidFill>
              <a:srgbClr val="FB2131"/>
            </a:solidFill>
          </a:endParaRPr>
        </a:p>
      </dgm:t>
    </dgm:pt>
    <dgm:pt modelId="{87EB6F20-EE51-41BC-BAC0-99ED83698BFD}" type="parTrans" cxnId="{27B50AC1-5997-4890-82A6-159A97256279}">
      <dgm:prSet/>
      <dgm:spPr/>
      <dgm:t>
        <a:bodyPr/>
        <a:lstStyle/>
        <a:p>
          <a:pPr latinLnBrk="1"/>
          <a:endParaRPr lang="ko-KR" altLang="en-US"/>
        </a:p>
      </dgm:t>
    </dgm:pt>
    <dgm:pt modelId="{34BDDA75-E72C-41AC-B7FE-A40FBF81F1F0}" type="sibTrans" cxnId="{27B50AC1-5997-4890-82A6-159A97256279}">
      <dgm:prSet/>
      <dgm:spPr/>
      <dgm:t>
        <a:bodyPr/>
        <a:lstStyle/>
        <a:p>
          <a:pPr latinLnBrk="1"/>
          <a:endParaRPr lang="ko-KR" altLang="en-US"/>
        </a:p>
      </dgm:t>
    </dgm:pt>
    <dgm:pt modelId="{6560F3D5-16F2-42FB-B60F-A285032C973B}">
      <dgm:prSet phldrT="[텍스트]" custT="1"/>
      <dgm:spPr>
        <a:solidFill>
          <a:srgbClr val="FED8D2">
            <a:alpha val="89804"/>
          </a:srgbClr>
        </a:solidFill>
      </dgm:spPr>
      <dgm:t>
        <a:bodyPr/>
        <a:lstStyle/>
        <a:p>
          <a:pPr latinLnBrk="1"/>
          <a:r>
            <a:rPr lang="ko-KR" altLang="en-US" sz="2400" b="1" dirty="0" smtClean="0"/>
            <a:t> 두통 및 </a:t>
          </a:r>
          <a:r>
            <a:rPr lang="ko-KR" altLang="en-US" sz="2400" b="1" dirty="0" err="1" smtClean="0"/>
            <a:t>불편감</a:t>
          </a:r>
          <a:endParaRPr lang="ko-KR" altLang="en-US" sz="2400" b="1" dirty="0"/>
        </a:p>
      </dgm:t>
    </dgm:pt>
    <dgm:pt modelId="{8F9B9CBA-A9C0-493C-9E88-A7855548CFAF}" type="parTrans" cxnId="{5033352A-242B-42E3-8B26-2C78510CBD7F}">
      <dgm:prSet/>
      <dgm:spPr/>
      <dgm:t>
        <a:bodyPr/>
        <a:lstStyle/>
        <a:p>
          <a:pPr latinLnBrk="1"/>
          <a:endParaRPr lang="ko-KR" altLang="en-US"/>
        </a:p>
      </dgm:t>
    </dgm:pt>
    <dgm:pt modelId="{BA97587C-99EA-4657-88F6-D90A88DECB1A}" type="sibTrans" cxnId="{5033352A-242B-42E3-8B26-2C78510CBD7F}">
      <dgm:prSet/>
      <dgm:spPr/>
      <dgm:t>
        <a:bodyPr/>
        <a:lstStyle/>
        <a:p>
          <a:pPr latinLnBrk="1"/>
          <a:endParaRPr lang="ko-KR" altLang="en-US"/>
        </a:p>
      </dgm:t>
    </dgm:pt>
    <dgm:pt modelId="{050CD2AC-5AA8-4AAB-968C-989848F02C40}">
      <dgm:prSet phldrT="[텍스트]" custT="1"/>
      <dgm:spPr>
        <a:solidFill>
          <a:srgbClr val="FED8D2">
            <a:alpha val="89804"/>
          </a:srgbClr>
        </a:solidFill>
      </dgm:spPr>
      <dgm:t>
        <a:bodyPr/>
        <a:lstStyle/>
        <a:p>
          <a:pPr latinLnBrk="1"/>
          <a:r>
            <a:rPr lang="ko-KR" altLang="en-US" sz="2400" b="1" dirty="0" smtClean="0"/>
            <a:t> 경련</a:t>
          </a:r>
          <a:endParaRPr lang="ko-KR" altLang="en-US" sz="2400" b="1" dirty="0"/>
        </a:p>
      </dgm:t>
    </dgm:pt>
    <dgm:pt modelId="{E458954E-6738-40F5-A98C-FE02AC10454C}" type="parTrans" cxnId="{33EDF034-0E5D-489C-85C0-B0B558871796}">
      <dgm:prSet/>
      <dgm:spPr/>
      <dgm:t>
        <a:bodyPr/>
        <a:lstStyle/>
        <a:p>
          <a:pPr latinLnBrk="1"/>
          <a:endParaRPr lang="ko-KR" altLang="en-US"/>
        </a:p>
      </dgm:t>
    </dgm:pt>
    <dgm:pt modelId="{E7D2D2CC-BACB-4E3E-84FA-17A45E44EB9F}" type="sibTrans" cxnId="{33EDF034-0E5D-489C-85C0-B0B558871796}">
      <dgm:prSet/>
      <dgm:spPr/>
      <dgm:t>
        <a:bodyPr/>
        <a:lstStyle/>
        <a:p>
          <a:pPr latinLnBrk="1"/>
          <a:endParaRPr lang="ko-KR" altLang="en-US"/>
        </a:p>
      </dgm:t>
    </dgm:pt>
    <dgm:pt modelId="{67CE6756-C90C-494C-860F-C9B67467FD3B}">
      <dgm:prSet phldrT="[텍스트]" custT="1"/>
      <dgm:spPr>
        <a:solidFill>
          <a:srgbClr val="FED8D2">
            <a:alpha val="89804"/>
          </a:srgbClr>
        </a:solidFill>
      </dgm:spPr>
      <dgm:t>
        <a:bodyPr/>
        <a:lstStyle/>
        <a:p>
          <a:pPr latinLnBrk="1"/>
          <a:r>
            <a:rPr lang="en-US" altLang="ko-KR" sz="2400" b="1" dirty="0" smtClean="0"/>
            <a:t> </a:t>
          </a:r>
          <a:r>
            <a:rPr lang="ko-KR" altLang="en-US" sz="2400" b="1" dirty="0" err="1" smtClean="0"/>
            <a:t>반응느림</a:t>
          </a:r>
          <a:endParaRPr lang="ko-KR" altLang="en-US" sz="2400" b="1" dirty="0"/>
        </a:p>
      </dgm:t>
    </dgm:pt>
    <dgm:pt modelId="{71D6D72E-6D4E-4B54-810F-7F70049E5837}" type="parTrans" cxnId="{5B10C6CE-0976-4D18-B7AF-09D51C246721}">
      <dgm:prSet/>
      <dgm:spPr/>
      <dgm:t>
        <a:bodyPr/>
        <a:lstStyle/>
        <a:p>
          <a:pPr latinLnBrk="1"/>
          <a:endParaRPr lang="ko-KR" altLang="en-US"/>
        </a:p>
      </dgm:t>
    </dgm:pt>
    <dgm:pt modelId="{EAC98A68-0AA4-4780-A73A-1638D7A423C5}" type="sibTrans" cxnId="{5B10C6CE-0976-4D18-B7AF-09D51C246721}">
      <dgm:prSet/>
      <dgm:spPr/>
      <dgm:t>
        <a:bodyPr/>
        <a:lstStyle/>
        <a:p>
          <a:pPr latinLnBrk="1"/>
          <a:endParaRPr lang="ko-KR" altLang="en-US"/>
        </a:p>
      </dgm:t>
    </dgm:pt>
    <dgm:pt modelId="{876259BC-C012-4C0A-B59F-9CEED466F854}">
      <dgm:prSet phldrT="[텍스트]" custT="1"/>
      <dgm:spPr>
        <a:solidFill>
          <a:srgbClr val="FED8D2">
            <a:alpha val="89804"/>
          </a:srgbClr>
        </a:solidFill>
      </dgm:spPr>
      <dgm:t>
        <a:bodyPr/>
        <a:lstStyle/>
        <a:p>
          <a:pPr latinLnBrk="1"/>
          <a:r>
            <a:rPr lang="en-US" altLang="ko-KR" sz="2400" b="1" dirty="0" smtClean="0"/>
            <a:t> </a:t>
          </a:r>
          <a:r>
            <a:rPr lang="ko-KR" altLang="en-US" sz="2400" b="1" dirty="0" smtClean="0"/>
            <a:t>쓰러짐</a:t>
          </a:r>
          <a:endParaRPr lang="ko-KR" altLang="en-US" sz="2400" b="1" dirty="0"/>
        </a:p>
      </dgm:t>
    </dgm:pt>
    <dgm:pt modelId="{27B40DE2-5E04-4ACA-8239-F651CE5EE39C}" type="parTrans" cxnId="{7D894FE7-B8A8-4627-BB34-1DCB51847231}">
      <dgm:prSet/>
      <dgm:spPr/>
      <dgm:t>
        <a:bodyPr/>
        <a:lstStyle/>
        <a:p>
          <a:pPr latinLnBrk="1"/>
          <a:endParaRPr lang="ko-KR" altLang="en-US"/>
        </a:p>
      </dgm:t>
    </dgm:pt>
    <dgm:pt modelId="{33ADC051-D3EB-4149-8DCA-7E97E54AE594}" type="sibTrans" cxnId="{7D894FE7-B8A8-4627-BB34-1DCB51847231}">
      <dgm:prSet/>
      <dgm:spPr/>
      <dgm:t>
        <a:bodyPr/>
        <a:lstStyle/>
        <a:p>
          <a:pPr latinLnBrk="1"/>
          <a:endParaRPr lang="ko-KR" altLang="en-US"/>
        </a:p>
      </dgm:t>
    </dgm:pt>
    <dgm:pt modelId="{EF6C599F-0F5C-4990-BBC6-457D94824DB6}" type="pres">
      <dgm:prSet presAssocID="{A74F1680-736E-4ABD-9A9E-1BA4463F3E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A33AC31-556F-47FF-B4A6-5BBCDC6FD3D6}" type="pres">
      <dgm:prSet presAssocID="{20DD4D0A-90F9-41BD-85AA-88E94F56DC74}" presName="composite" presStyleCnt="0"/>
      <dgm:spPr/>
    </dgm:pt>
    <dgm:pt modelId="{68BE653C-C252-4FBB-BFBE-0C5742FF2023}" type="pres">
      <dgm:prSet presAssocID="{20DD4D0A-90F9-41BD-85AA-88E94F56DC74}" presName="parTx" presStyleLbl="alignNode1" presStyleIdx="0" presStyleCnt="2" custLinFactNeighborX="-2599" custLinFactNeighborY="40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2EB6CA-94F6-4C2A-8D23-55C28F3A3777}" type="pres">
      <dgm:prSet presAssocID="{20DD4D0A-90F9-41BD-85AA-88E94F56DC7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0B764C-6EEE-480B-AADB-C263F373EF91}" type="pres">
      <dgm:prSet presAssocID="{546F74BB-2305-4B3D-BB63-817038860D12}" presName="space" presStyleCnt="0"/>
      <dgm:spPr/>
    </dgm:pt>
    <dgm:pt modelId="{F9BE11A3-B13B-4B95-B811-A53808E873EA}" type="pres">
      <dgm:prSet presAssocID="{F965E912-63AD-48B2-BAA8-02C49162607C}" presName="composite" presStyleCnt="0"/>
      <dgm:spPr/>
    </dgm:pt>
    <dgm:pt modelId="{7002587F-209A-4616-87D1-7E3343CF3A6D}" type="pres">
      <dgm:prSet presAssocID="{F965E912-63AD-48B2-BAA8-02C49162607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82B19AA-5467-4FF4-ABD8-D57FF26F4C54}" type="pres">
      <dgm:prSet presAssocID="{F965E912-63AD-48B2-BAA8-02C49162607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B10C6CE-0976-4D18-B7AF-09D51C246721}" srcId="{20DD4D0A-90F9-41BD-85AA-88E94F56DC74}" destId="{67CE6756-C90C-494C-860F-C9B67467FD3B}" srcOrd="4" destOrd="0" parTransId="{71D6D72E-6D4E-4B54-810F-7F70049E5837}" sibTransId="{EAC98A68-0AA4-4780-A73A-1638D7A423C5}"/>
    <dgm:cxn modelId="{521139C2-C6A4-4090-A6F9-014F9089DB9C}" srcId="{20DD4D0A-90F9-41BD-85AA-88E94F56DC74}" destId="{A486C817-5539-4D66-A1DA-00AE0D095D8C}" srcOrd="1" destOrd="0" parTransId="{08739CDB-F6DE-49D2-8E22-9FA119B07E4A}" sibTransId="{66DCDB30-B31D-4972-9B02-DE5376CEEC99}"/>
    <dgm:cxn modelId="{7D894FE7-B8A8-4627-BB34-1DCB51847231}" srcId="{20DD4D0A-90F9-41BD-85AA-88E94F56DC74}" destId="{876259BC-C012-4C0A-B59F-9CEED466F854}" srcOrd="5" destOrd="0" parTransId="{27B40DE2-5E04-4ACA-8239-F651CE5EE39C}" sibTransId="{33ADC051-D3EB-4149-8DCA-7E97E54AE594}"/>
    <dgm:cxn modelId="{5090FA0E-6451-48F0-BDB3-F23A22CE3AFE}" type="presOf" srcId="{3BA82151-9649-4C05-A093-A1548FE81D75}" destId="{402EB6CA-94F6-4C2A-8D23-55C28F3A3777}" srcOrd="0" destOrd="0" presId="urn:microsoft.com/office/officeart/2005/8/layout/hList1"/>
    <dgm:cxn modelId="{EE81AFCD-8FF9-4897-AD61-4E118590E794}" type="presOf" srcId="{876259BC-C012-4C0A-B59F-9CEED466F854}" destId="{402EB6CA-94F6-4C2A-8D23-55C28F3A3777}" srcOrd="0" destOrd="5" presId="urn:microsoft.com/office/officeart/2005/8/layout/hList1"/>
    <dgm:cxn modelId="{5033352A-242B-42E3-8B26-2C78510CBD7F}" srcId="{20DD4D0A-90F9-41BD-85AA-88E94F56DC74}" destId="{6560F3D5-16F2-42FB-B60F-A285032C973B}" srcOrd="2" destOrd="0" parTransId="{8F9B9CBA-A9C0-493C-9E88-A7855548CFAF}" sibTransId="{BA97587C-99EA-4657-88F6-D90A88DECB1A}"/>
    <dgm:cxn modelId="{3A6C53AB-602E-469A-B681-8523F46D36A0}" srcId="{20DD4D0A-90F9-41BD-85AA-88E94F56DC74}" destId="{3BA82151-9649-4C05-A093-A1548FE81D75}" srcOrd="0" destOrd="0" parTransId="{53FDFE37-FCCD-40CE-87A4-74F049AB0418}" sibTransId="{B6B38FDA-E467-4859-906B-7325ABC7FFC2}"/>
    <dgm:cxn modelId="{15FA0BC7-9965-4052-8FAB-5D3C4E8C966A}" type="presOf" srcId="{436E2B24-EC11-4711-97AA-9679311E9E1C}" destId="{282B19AA-5467-4FF4-ABD8-D57FF26F4C54}" srcOrd="0" destOrd="1" presId="urn:microsoft.com/office/officeart/2005/8/layout/hList1"/>
    <dgm:cxn modelId="{99A87348-483C-4193-A685-2168B9647758}" srcId="{F965E912-63AD-48B2-BAA8-02C49162607C}" destId="{A14EC4CA-DA20-4B6A-AD52-D9875F70844F}" srcOrd="0" destOrd="0" parTransId="{88FC9AD8-432E-4DCC-AEE2-BD24D9D2B714}" sibTransId="{2A66B5DD-BBB0-4731-B65B-68F043892999}"/>
    <dgm:cxn modelId="{083EBFDB-8731-4E80-ACF5-1EA1154B3F9E}" type="presOf" srcId="{050CD2AC-5AA8-4AAB-968C-989848F02C40}" destId="{402EB6CA-94F6-4C2A-8D23-55C28F3A3777}" srcOrd="0" destOrd="3" presId="urn:microsoft.com/office/officeart/2005/8/layout/hList1"/>
    <dgm:cxn modelId="{C96A982F-1408-4BCB-9CCE-F2A93B09F9B6}" srcId="{A74F1680-736E-4ABD-9A9E-1BA4463F3E80}" destId="{F965E912-63AD-48B2-BAA8-02C49162607C}" srcOrd="1" destOrd="0" parTransId="{BBD173AC-F05A-4A29-99D6-9ADC465ADC11}" sibTransId="{6C9D5E64-5B5C-4A98-B1F6-5F64E20D3A2D}"/>
    <dgm:cxn modelId="{BCBCCF9D-773D-4D11-95F5-4B3E5909C293}" type="presOf" srcId="{A14EC4CA-DA20-4B6A-AD52-D9875F70844F}" destId="{282B19AA-5467-4FF4-ABD8-D57FF26F4C54}" srcOrd="0" destOrd="0" presId="urn:microsoft.com/office/officeart/2005/8/layout/hList1"/>
    <dgm:cxn modelId="{6425F026-3BCE-40E4-A8FA-2FE29C2D1190}" type="presOf" srcId="{F965E912-63AD-48B2-BAA8-02C49162607C}" destId="{7002587F-209A-4616-87D1-7E3343CF3A6D}" srcOrd="0" destOrd="0" presId="urn:microsoft.com/office/officeart/2005/8/layout/hList1"/>
    <dgm:cxn modelId="{1F85D09E-0A67-4A06-810D-36D165063F9D}" type="presOf" srcId="{20DD4D0A-90F9-41BD-85AA-88E94F56DC74}" destId="{68BE653C-C252-4FBB-BFBE-0C5742FF2023}" srcOrd="0" destOrd="0" presId="urn:microsoft.com/office/officeart/2005/8/layout/hList1"/>
    <dgm:cxn modelId="{33EDF034-0E5D-489C-85C0-B0B558871796}" srcId="{20DD4D0A-90F9-41BD-85AA-88E94F56DC74}" destId="{050CD2AC-5AA8-4AAB-968C-989848F02C40}" srcOrd="3" destOrd="0" parTransId="{E458954E-6738-40F5-A98C-FE02AC10454C}" sibTransId="{E7D2D2CC-BACB-4E3E-84FA-17A45E44EB9F}"/>
    <dgm:cxn modelId="{27B50AC1-5997-4890-82A6-159A97256279}" srcId="{F965E912-63AD-48B2-BAA8-02C49162607C}" destId="{436E2B24-EC11-4711-97AA-9679311E9E1C}" srcOrd="1" destOrd="0" parTransId="{87EB6F20-EE51-41BC-BAC0-99ED83698BFD}" sibTransId="{34BDDA75-E72C-41AC-B7FE-A40FBF81F1F0}"/>
    <dgm:cxn modelId="{C15FF506-F69D-41BF-8D7B-509E31525C9A}" type="presOf" srcId="{A74F1680-736E-4ABD-9A9E-1BA4463F3E80}" destId="{EF6C599F-0F5C-4990-BBC6-457D94824DB6}" srcOrd="0" destOrd="0" presId="urn:microsoft.com/office/officeart/2005/8/layout/hList1"/>
    <dgm:cxn modelId="{EF455A7F-0C2C-4F92-86E5-2D5E1FAB5FE5}" srcId="{A74F1680-736E-4ABD-9A9E-1BA4463F3E80}" destId="{20DD4D0A-90F9-41BD-85AA-88E94F56DC74}" srcOrd="0" destOrd="0" parTransId="{93A66C64-9258-4B0E-9550-29685EF55EC9}" sibTransId="{546F74BB-2305-4B3D-BB63-817038860D12}"/>
    <dgm:cxn modelId="{0A59B881-A9D0-43D3-B463-33E5125D1836}" type="presOf" srcId="{A486C817-5539-4D66-A1DA-00AE0D095D8C}" destId="{402EB6CA-94F6-4C2A-8D23-55C28F3A3777}" srcOrd="0" destOrd="1" presId="urn:microsoft.com/office/officeart/2005/8/layout/hList1"/>
    <dgm:cxn modelId="{9B9159BB-C042-40FB-B607-4143397B9DB8}" type="presOf" srcId="{67CE6756-C90C-494C-860F-C9B67467FD3B}" destId="{402EB6CA-94F6-4C2A-8D23-55C28F3A3777}" srcOrd="0" destOrd="4" presId="urn:microsoft.com/office/officeart/2005/8/layout/hList1"/>
    <dgm:cxn modelId="{37D36E45-87C0-40E8-8D9F-1866F0419DEA}" type="presOf" srcId="{6560F3D5-16F2-42FB-B60F-A285032C973B}" destId="{402EB6CA-94F6-4C2A-8D23-55C28F3A3777}" srcOrd="0" destOrd="2" presId="urn:microsoft.com/office/officeart/2005/8/layout/hList1"/>
    <dgm:cxn modelId="{0DCF81C8-31DE-41E8-ABFB-023EEFC200E9}" type="presParOf" srcId="{EF6C599F-0F5C-4990-BBC6-457D94824DB6}" destId="{CA33AC31-556F-47FF-B4A6-5BBCDC6FD3D6}" srcOrd="0" destOrd="0" presId="urn:microsoft.com/office/officeart/2005/8/layout/hList1"/>
    <dgm:cxn modelId="{0219E00A-70B1-47F8-9DDD-40B15868DBD0}" type="presParOf" srcId="{CA33AC31-556F-47FF-B4A6-5BBCDC6FD3D6}" destId="{68BE653C-C252-4FBB-BFBE-0C5742FF2023}" srcOrd="0" destOrd="0" presId="urn:microsoft.com/office/officeart/2005/8/layout/hList1"/>
    <dgm:cxn modelId="{F2E0A578-1C9E-4E06-83B0-6F2A2793A208}" type="presParOf" srcId="{CA33AC31-556F-47FF-B4A6-5BBCDC6FD3D6}" destId="{402EB6CA-94F6-4C2A-8D23-55C28F3A3777}" srcOrd="1" destOrd="0" presId="urn:microsoft.com/office/officeart/2005/8/layout/hList1"/>
    <dgm:cxn modelId="{DC13F2FA-3B4C-4489-A2B6-9D35B0D17AE1}" type="presParOf" srcId="{EF6C599F-0F5C-4990-BBC6-457D94824DB6}" destId="{4D0B764C-6EEE-480B-AADB-C263F373EF91}" srcOrd="1" destOrd="0" presId="urn:microsoft.com/office/officeart/2005/8/layout/hList1"/>
    <dgm:cxn modelId="{F4372AFA-AD73-43B5-BE63-456D5388A614}" type="presParOf" srcId="{EF6C599F-0F5C-4990-BBC6-457D94824DB6}" destId="{F9BE11A3-B13B-4B95-B811-A53808E873EA}" srcOrd="2" destOrd="0" presId="urn:microsoft.com/office/officeart/2005/8/layout/hList1"/>
    <dgm:cxn modelId="{BFA35256-6FB8-4D2B-85A7-51E68A6BB64D}" type="presParOf" srcId="{F9BE11A3-B13B-4B95-B811-A53808E873EA}" destId="{7002587F-209A-4616-87D1-7E3343CF3A6D}" srcOrd="0" destOrd="0" presId="urn:microsoft.com/office/officeart/2005/8/layout/hList1"/>
    <dgm:cxn modelId="{1C884B26-3C9C-449D-AB85-B404635F0CFE}" type="presParOf" srcId="{F9BE11A3-B13B-4B95-B811-A53808E873EA}" destId="{282B19AA-5467-4FF4-ABD8-D57FF26F4C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BC2EA-D23E-4178-A4B7-4C12BE89E2B7}">
      <dsp:nvSpPr>
        <dsp:cNvPr id="0" name=""/>
        <dsp:cNvSpPr/>
      </dsp:nvSpPr>
      <dsp:spPr>
        <a:xfrm>
          <a:off x="217145" y="1046956"/>
          <a:ext cx="5088059" cy="15900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973" tIns="80010" rIns="80010" bIns="80010" numCol="1" spcCol="1270" anchor="ctr" anchorCtr="0">
          <a:noAutofit/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b="1" kern="1200" dirty="0" smtClean="0"/>
            <a:t>7.2. </a:t>
          </a:r>
          <a:r>
            <a:rPr lang="ko-KR" altLang="en-US" sz="2100" b="1" kern="1200" dirty="0" smtClean="0"/>
            <a:t>경기 시흥 건설현장에서</a:t>
          </a:r>
          <a:endParaRPr lang="en-US" altLang="ko-KR" sz="2100" b="1" kern="1200" dirty="0" smtClean="0"/>
        </a:p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b="1" kern="1200" dirty="0" smtClean="0">
              <a:solidFill>
                <a:srgbClr val="C00000"/>
              </a:solidFill>
            </a:rPr>
            <a:t>거푸집 조립 작업자 </a:t>
          </a:r>
          <a:r>
            <a:rPr lang="ko-KR" altLang="en-US" sz="2100" b="1" kern="1200" dirty="0" smtClean="0"/>
            <a:t>사망</a:t>
          </a:r>
          <a:r>
            <a:rPr lang="en-US" altLang="ko-KR" sz="2100" b="1" kern="1200" dirty="0" smtClean="0"/>
            <a:t>(1</a:t>
          </a:r>
          <a:r>
            <a:rPr lang="ko-KR" altLang="en-US" sz="2100" b="1" kern="1200" dirty="0" smtClean="0"/>
            <a:t>명</a:t>
          </a:r>
          <a:r>
            <a:rPr lang="en-US" altLang="ko-KR" sz="2100" b="1" kern="1200" dirty="0" smtClean="0"/>
            <a:t>)</a:t>
          </a:r>
          <a:endParaRPr lang="ko-KR" altLang="en-US" sz="2100" kern="1200" dirty="0"/>
        </a:p>
      </dsp:txBody>
      <dsp:txXfrm>
        <a:off x="217145" y="1046956"/>
        <a:ext cx="5088059" cy="1590018"/>
      </dsp:txXfrm>
    </dsp:sp>
    <dsp:sp modelId="{80D9403B-01E4-4DD8-8B8D-5A0734F8F6A1}">
      <dsp:nvSpPr>
        <dsp:cNvPr id="0" name=""/>
        <dsp:cNvSpPr/>
      </dsp:nvSpPr>
      <dsp:spPr>
        <a:xfrm>
          <a:off x="5143" y="817287"/>
          <a:ext cx="1113013" cy="1669519"/>
        </a:xfrm>
        <a:prstGeom prst="rect">
          <a:avLst/>
        </a:prstGeom>
        <a:solidFill>
          <a:srgbClr val="FDBF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D9DF3-5AAC-4DAC-8531-C0B66ECAC1FA}">
      <dsp:nvSpPr>
        <dsp:cNvPr id="0" name=""/>
        <dsp:cNvSpPr/>
      </dsp:nvSpPr>
      <dsp:spPr>
        <a:xfrm>
          <a:off x="5783077" y="1046956"/>
          <a:ext cx="5088059" cy="15900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973" tIns="80010" rIns="80010" bIns="80010" numCol="1" spcCol="1270" anchor="ctr" anchorCtr="0">
          <a:noAutofit/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b="1" kern="1200" dirty="0" smtClean="0"/>
            <a:t>7.4. </a:t>
          </a:r>
          <a:r>
            <a:rPr lang="ko-KR" altLang="en-US" sz="2100" b="1" kern="1200" dirty="0" smtClean="0"/>
            <a:t>대전 건설현장에서</a:t>
          </a:r>
          <a:endParaRPr lang="en-US" altLang="ko-KR" sz="2100" b="1" kern="1200" dirty="0" smtClean="0"/>
        </a:p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b="1" kern="1200" dirty="0" smtClean="0"/>
            <a:t> </a:t>
          </a:r>
          <a:r>
            <a:rPr lang="ko-KR" altLang="en-US" sz="2100" b="1" kern="1200" dirty="0" smtClean="0">
              <a:solidFill>
                <a:srgbClr val="C00000"/>
              </a:solidFill>
            </a:rPr>
            <a:t>콘크리트 </a:t>
          </a:r>
          <a:r>
            <a:rPr lang="ko-KR" altLang="en-US" sz="2100" b="1" kern="1200" dirty="0" err="1" smtClean="0">
              <a:solidFill>
                <a:srgbClr val="C00000"/>
              </a:solidFill>
            </a:rPr>
            <a:t>타설</a:t>
          </a:r>
          <a:r>
            <a:rPr lang="ko-KR" altLang="en-US" sz="2100" b="1" kern="1200" dirty="0" smtClean="0">
              <a:solidFill>
                <a:srgbClr val="C00000"/>
              </a:solidFill>
            </a:rPr>
            <a:t> 작업자 </a:t>
          </a:r>
          <a:r>
            <a:rPr lang="ko-KR" altLang="en-US" sz="2100" b="1" kern="1200" dirty="0" smtClean="0"/>
            <a:t>사망</a:t>
          </a:r>
          <a:r>
            <a:rPr lang="en-US" altLang="ko-KR" sz="2100" b="1" kern="1200" dirty="0" smtClean="0"/>
            <a:t>(1</a:t>
          </a:r>
          <a:r>
            <a:rPr lang="ko-KR" altLang="en-US" sz="2100" b="1" kern="1200" dirty="0" smtClean="0"/>
            <a:t>명</a:t>
          </a:r>
          <a:r>
            <a:rPr lang="en-US" altLang="ko-KR" sz="2100" b="1" kern="1200" dirty="0" smtClean="0"/>
            <a:t>)</a:t>
          </a:r>
          <a:endParaRPr lang="ko-KR" altLang="en-US" sz="2100" kern="1200" dirty="0"/>
        </a:p>
      </dsp:txBody>
      <dsp:txXfrm>
        <a:off x="5783077" y="1046956"/>
        <a:ext cx="5088059" cy="1590018"/>
      </dsp:txXfrm>
    </dsp:sp>
    <dsp:sp modelId="{EE176C95-E7AD-4E9B-8FC8-18C1AA2E9956}">
      <dsp:nvSpPr>
        <dsp:cNvPr id="0" name=""/>
        <dsp:cNvSpPr/>
      </dsp:nvSpPr>
      <dsp:spPr>
        <a:xfrm>
          <a:off x="5571074" y="817287"/>
          <a:ext cx="1113013" cy="1669519"/>
        </a:xfrm>
        <a:prstGeom prst="rect">
          <a:avLst/>
        </a:prstGeom>
        <a:solidFill>
          <a:srgbClr val="FDBF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74C9E-8286-439A-AADA-B835199BDAB7}">
      <dsp:nvSpPr>
        <dsp:cNvPr id="0" name=""/>
        <dsp:cNvSpPr/>
      </dsp:nvSpPr>
      <dsp:spPr>
        <a:xfrm>
          <a:off x="217145" y="3048613"/>
          <a:ext cx="5088059" cy="15900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973" tIns="80010" rIns="80010" bIns="80010" numCol="1" spcCol="1270" anchor="ctr" anchorCtr="0">
          <a:noAutofit/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b="1" kern="1200" spc="-150" dirty="0" smtClean="0"/>
            <a:t>7.5. </a:t>
          </a:r>
          <a:r>
            <a:rPr lang="ko-KR" altLang="en-US" sz="2100" b="1" kern="1200" spc="-150" dirty="0" smtClean="0"/>
            <a:t>인천 강화도 건설현장에서 </a:t>
          </a:r>
          <a:endParaRPr lang="en-US" altLang="ko-KR" sz="2100" b="1" kern="1200" spc="-150" dirty="0" smtClean="0"/>
        </a:p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b="1" kern="1200" dirty="0" err="1" smtClean="0">
              <a:solidFill>
                <a:srgbClr val="C00000"/>
              </a:solidFill>
            </a:rPr>
            <a:t>조경작업자</a:t>
          </a:r>
          <a:r>
            <a:rPr lang="ko-KR" altLang="en-US" sz="2100" b="1" kern="1200" dirty="0" smtClean="0"/>
            <a:t> 사망</a:t>
          </a:r>
          <a:r>
            <a:rPr lang="en-US" altLang="ko-KR" sz="2100" b="1" kern="1200" dirty="0" smtClean="0"/>
            <a:t>(1</a:t>
          </a:r>
          <a:r>
            <a:rPr lang="ko-KR" altLang="en-US" sz="2100" b="1" kern="1200" dirty="0" smtClean="0"/>
            <a:t>명</a:t>
          </a:r>
          <a:r>
            <a:rPr lang="en-US" altLang="ko-KR" sz="2100" b="1" kern="1200" dirty="0" smtClean="0"/>
            <a:t>)</a:t>
          </a:r>
          <a:endParaRPr lang="ko-KR" altLang="en-US" sz="2100" kern="1200" dirty="0"/>
        </a:p>
      </dsp:txBody>
      <dsp:txXfrm>
        <a:off x="217145" y="3048613"/>
        <a:ext cx="5088059" cy="1590018"/>
      </dsp:txXfrm>
    </dsp:sp>
    <dsp:sp modelId="{0B7F041D-88D0-4C7B-8B85-184207C2A9B3}">
      <dsp:nvSpPr>
        <dsp:cNvPr id="0" name=""/>
        <dsp:cNvSpPr/>
      </dsp:nvSpPr>
      <dsp:spPr>
        <a:xfrm>
          <a:off x="5143" y="2818944"/>
          <a:ext cx="1113013" cy="1669519"/>
        </a:xfrm>
        <a:prstGeom prst="rect">
          <a:avLst/>
        </a:prstGeom>
        <a:solidFill>
          <a:srgbClr val="FDBF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CB447-0AB1-4CF5-BDCD-2C557C0F40CD}">
      <dsp:nvSpPr>
        <dsp:cNvPr id="0" name=""/>
        <dsp:cNvSpPr/>
      </dsp:nvSpPr>
      <dsp:spPr>
        <a:xfrm>
          <a:off x="5783077" y="3048613"/>
          <a:ext cx="5088059" cy="15900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973" tIns="80010" rIns="80010" bIns="80010" numCol="1" spcCol="1270" anchor="ctr" anchorCtr="0">
          <a:noAutofit/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b="1" kern="1200" dirty="0" smtClean="0"/>
            <a:t>7.20. </a:t>
          </a:r>
          <a:r>
            <a:rPr lang="ko-KR" altLang="en-US" sz="2100" b="1" kern="1200" dirty="0" smtClean="0"/>
            <a:t>대전 건설현장에서</a:t>
          </a:r>
          <a:endParaRPr lang="en-US" altLang="ko-KR" sz="2100" b="1" kern="1200" dirty="0" smtClean="0"/>
        </a:p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b="1" kern="1200" dirty="0" smtClean="0">
              <a:solidFill>
                <a:srgbClr val="C00000"/>
              </a:solidFill>
            </a:rPr>
            <a:t>콘크리트 </a:t>
          </a:r>
          <a:r>
            <a:rPr lang="ko-KR" altLang="en-US" sz="2100" b="1" kern="1200" dirty="0" err="1" smtClean="0">
              <a:solidFill>
                <a:srgbClr val="C00000"/>
              </a:solidFill>
            </a:rPr>
            <a:t>타설</a:t>
          </a:r>
          <a:r>
            <a:rPr lang="ko-KR" altLang="en-US" sz="2100" b="1" kern="1200" dirty="0" smtClean="0">
              <a:solidFill>
                <a:srgbClr val="C00000"/>
              </a:solidFill>
            </a:rPr>
            <a:t> 작업자 </a:t>
          </a:r>
          <a:r>
            <a:rPr lang="ko-KR" altLang="en-US" sz="2100" b="1" kern="1200" dirty="0" smtClean="0"/>
            <a:t>사망</a:t>
          </a:r>
          <a:r>
            <a:rPr lang="en-US" altLang="ko-KR" sz="2100" b="1" kern="1200" dirty="0" smtClean="0"/>
            <a:t>(1</a:t>
          </a:r>
          <a:r>
            <a:rPr lang="ko-KR" altLang="en-US" sz="2100" b="1" kern="1200" dirty="0" smtClean="0"/>
            <a:t>명</a:t>
          </a:r>
          <a:r>
            <a:rPr lang="en-US" altLang="ko-KR" sz="2100" b="1" kern="1200" dirty="0" smtClean="0"/>
            <a:t>)</a:t>
          </a:r>
          <a:endParaRPr lang="ko-KR" altLang="en-US" sz="2100" kern="1200" dirty="0"/>
        </a:p>
      </dsp:txBody>
      <dsp:txXfrm>
        <a:off x="5783077" y="3048613"/>
        <a:ext cx="5088059" cy="1590018"/>
      </dsp:txXfrm>
    </dsp:sp>
    <dsp:sp modelId="{B52B1E81-D492-421F-8A5A-834AF0544B80}">
      <dsp:nvSpPr>
        <dsp:cNvPr id="0" name=""/>
        <dsp:cNvSpPr/>
      </dsp:nvSpPr>
      <dsp:spPr>
        <a:xfrm>
          <a:off x="5571074" y="2818944"/>
          <a:ext cx="1113013" cy="1669519"/>
        </a:xfrm>
        <a:prstGeom prst="rect">
          <a:avLst/>
        </a:prstGeom>
        <a:solidFill>
          <a:srgbClr val="FDBF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319BD-4C56-46C8-B757-7E6C39F94DA5}">
      <dsp:nvSpPr>
        <dsp:cNvPr id="0" name=""/>
        <dsp:cNvSpPr/>
      </dsp:nvSpPr>
      <dsp:spPr>
        <a:xfrm>
          <a:off x="0" y="259806"/>
          <a:ext cx="10937744" cy="910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890" tIns="354076" rIns="848890" bIns="14224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b="1" kern="1200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시원하고 깨끗한 물 </a:t>
          </a:r>
          <a:r>
            <a:rPr lang="ko-KR" altLang="en-US" sz="2000" kern="1200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제공</a:t>
          </a:r>
          <a:r>
            <a:rPr lang="en-US" altLang="ko-KR" sz="2000" kern="1200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2000" kern="1200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규칙적으로 </a:t>
          </a:r>
          <a:r>
            <a:rPr lang="ko-KR" altLang="en-US" sz="2000" kern="1200" spc="0" dirty="0" err="1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음용</a:t>
          </a:r>
          <a:endParaRPr lang="ko-KR" altLang="en-US" sz="2000" kern="1200" dirty="0"/>
        </a:p>
      </dsp:txBody>
      <dsp:txXfrm>
        <a:off x="0" y="259806"/>
        <a:ext cx="10937744" cy="910350"/>
      </dsp:txXfrm>
    </dsp:sp>
    <dsp:sp modelId="{4599D7AA-AC78-42DD-8B5D-F5B87C9A5CA8}">
      <dsp:nvSpPr>
        <dsp:cNvPr id="0" name=""/>
        <dsp:cNvSpPr/>
      </dsp:nvSpPr>
      <dsp:spPr>
        <a:xfrm flipH="1">
          <a:off x="546887" y="8886"/>
          <a:ext cx="2680819" cy="501840"/>
        </a:xfrm>
        <a:prstGeom prst="roundRect">
          <a:avLst/>
        </a:prstGeom>
        <a:solidFill>
          <a:srgbClr val="FDBF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394" tIns="0" rIns="289394" bIns="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rgbClr val="002060"/>
              </a:solidFill>
            </a:rPr>
            <a:t>물</a:t>
          </a:r>
          <a:endParaRPr lang="ko-KR" altLang="en-US" sz="2400" b="1" kern="1200" dirty="0">
            <a:solidFill>
              <a:srgbClr val="002060"/>
            </a:solidFill>
          </a:endParaRPr>
        </a:p>
      </dsp:txBody>
      <dsp:txXfrm>
        <a:off x="571385" y="33384"/>
        <a:ext cx="2631823" cy="452844"/>
      </dsp:txXfrm>
    </dsp:sp>
    <dsp:sp modelId="{EBB99040-FDD4-4A92-9B16-09A53E8FD867}">
      <dsp:nvSpPr>
        <dsp:cNvPr id="0" name=""/>
        <dsp:cNvSpPr/>
      </dsp:nvSpPr>
      <dsp:spPr>
        <a:xfrm>
          <a:off x="0" y="1512876"/>
          <a:ext cx="10937744" cy="910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890" tIns="354076" rIns="848890" bIns="14224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spc="0" dirty="0" err="1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작업장소</a:t>
          </a:r>
          <a:r>
            <a:rPr lang="ko-KR" altLang="en-US" sz="2000" kern="1200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 가까운 곳에 </a:t>
          </a:r>
          <a:r>
            <a:rPr lang="ko-KR" altLang="en-US" sz="2000" b="1" kern="1200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그늘진 장소 마련</a:t>
          </a:r>
          <a:r>
            <a:rPr lang="en-US" altLang="ko-KR" sz="2000" kern="1200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2000" kern="1200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시원한 바람이 통할 수 있게 조치</a:t>
          </a:r>
          <a:endParaRPr lang="ko-KR" altLang="en-US" sz="2000" kern="1200" dirty="0"/>
        </a:p>
      </dsp:txBody>
      <dsp:txXfrm>
        <a:off x="0" y="1512876"/>
        <a:ext cx="10937744" cy="910350"/>
      </dsp:txXfrm>
    </dsp:sp>
    <dsp:sp modelId="{55139D5F-D7E7-4052-89CA-902444306DE4}">
      <dsp:nvSpPr>
        <dsp:cNvPr id="0" name=""/>
        <dsp:cNvSpPr/>
      </dsp:nvSpPr>
      <dsp:spPr>
        <a:xfrm flipH="1">
          <a:off x="546887" y="1261956"/>
          <a:ext cx="2717493" cy="501840"/>
        </a:xfrm>
        <a:prstGeom prst="roundRect">
          <a:avLst/>
        </a:prstGeom>
        <a:solidFill>
          <a:srgbClr val="FDBF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394" tIns="0" rIns="289394" bIns="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rgbClr val="002060"/>
              </a:solidFill>
            </a:rPr>
            <a:t>그늘</a:t>
          </a:r>
          <a:endParaRPr lang="ko-KR" altLang="en-US" sz="2400" b="1" kern="1200" dirty="0">
            <a:solidFill>
              <a:srgbClr val="002060"/>
            </a:solidFill>
          </a:endParaRPr>
        </a:p>
      </dsp:txBody>
      <dsp:txXfrm>
        <a:off x="571385" y="1286454"/>
        <a:ext cx="2668497" cy="452844"/>
      </dsp:txXfrm>
    </dsp:sp>
    <dsp:sp modelId="{03E5EB8E-C892-4472-BA65-4665000D2EE0}">
      <dsp:nvSpPr>
        <dsp:cNvPr id="0" name=""/>
        <dsp:cNvSpPr/>
      </dsp:nvSpPr>
      <dsp:spPr>
        <a:xfrm>
          <a:off x="0" y="2765946"/>
          <a:ext cx="10937744" cy="1311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890" tIns="354076" rIns="848890" bIns="14224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b="1" kern="1200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폭염특보 발령 시 </a:t>
          </a:r>
          <a:r>
            <a:rPr lang="en-US" altLang="ko-KR" sz="2000" b="1" kern="1200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1</a:t>
          </a:r>
          <a:r>
            <a:rPr lang="ko-KR" altLang="en-US" sz="2000" b="1" kern="1200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시간 주기로 </a:t>
          </a:r>
          <a:r>
            <a:rPr lang="en-US" altLang="ko-KR" sz="2000" b="1" kern="1200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10~15</a:t>
          </a:r>
          <a:r>
            <a:rPr lang="ko-KR" altLang="en-US" sz="2000" b="1" kern="1200" spc="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분 이상 </a:t>
          </a:r>
          <a:r>
            <a:rPr lang="ko-KR" altLang="en-US" sz="2000" kern="1200" spc="-15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규칙적인 휴식</a:t>
          </a:r>
          <a:r>
            <a:rPr lang="en-US" altLang="ko-KR" sz="2000" kern="1200" spc="-15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,                                         </a:t>
          </a:r>
          <a:r>
            <a:rPr lang="ko-KR" altLang="en-US" sz="2000" b="1" kern="1200" spc="-15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무더위 시간대</a:t>
          </a:r>
          <a:r>
            <a:rPr lang="en-US" altLang="ko-KR" sz="2000" b="1" kern="1200" spc="-15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(14~17</a:t>
          </a:r>
          <a:r>
            <a:rPr lang="ko-KR" altLang="en-US" sz="2000" b="1" kern="1200" spc="-15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시</a:t>
          </a:r>
          <a:r>
            <a:rPr lang="en-US" altLang="ko-KR" sz="2000" b="1" kern="1200" spc="-15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) </a:t>
          </a:r>
          <a:r>
            <a:rPr lang="ko-KR" altLang="en-US" sz="2000" b="1" kern="1200" spc="-150" dirty="0" err="1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옥외작업</a:t>
          </a:r>
          <a:r>
            <a:rPr lang="ko-KR" altLang="en-US" sz="2000" b="1" kern="1200" spc="-150" dirty="0" smtClean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 최소화</a:t>
          </a:r>
          <a:endParaRPr lang="ko-KR" altLang="en-US" sz="2000" b="1" kern="1200" spc="-150" dirty="0"/>
        </a:p>
      </dsp:txBody>
      <dsp:txXfrm>
        <a:off x="0" y="2765946"/>
        <a:ext cx="10937744" cy="1311975"/>
      </dsp:txXfrm>
    </dsp:sp>
    <dsp:sp modelId="{AFFE0F45-F9F6-4764-B049-40A98805DD91}">
      <dsp:nvSpPr>
        <dsp:cNvPr id="0" name=""/>
        <dsp:cNvSpPr/>
      </dsp:nvSpPr>
      <dsp:spPr>
        <a:xfrm flipH="1">
          <a:off x="546887" y="2515026"/>
          <a:ext cx="2717493" cy="501840"/>
        </a:xfrm>
        <a:prstGeom prst="roundRect">
          <a:avLst/>
        </a:prstGeom>
        <a:solidFill>
          <a:srgbClr val="FDBF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394" tIns="0" rIns="289394" bIns="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rgbClr val="002060"/>
              </a:solidFill>
            </a:rPr>
            <a:t>휴식</a:t>
          </a:r>
          <a:endParaRPr lang="ko-KR" altLang="en-US" sz="2400" b="1" kern="1200" dirty="0">
            <a:solidFill>
              <a:srgbClr val="002060"/>
            </a:solidFill>
          </a:endParaRPr>
        </a:p>
      </dsp:txBody>
      <dsp:txXfrm>
        <a:off x="571385" y="2539524"/>
        <a:ext cx="2668497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E653C-C252-4FBB-BFBE-0C5742FF2023}">
      <dsp:nvSpPr>
        <dsp:cNvPr id="0" name=""/>
        <dsp:cNvSpPr/>
      </dsp:nvSpPr>
      <dsp:spPr>
        <a:xfrm>
          <a:off x="0" y="34790"/>
          <a:ext cx="4954301" cy="691200"/>
        </a:xfrm>
        <a:prstGeom prst="rect">
          <a:avLst/>
        </a:prstGeom>
        <a:solidFill>
          <a:srgbClr val="FDBFC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rgbClr val="002060"/>
              </a:solidFill>
            </a:rPr>
            <a:t>초기증상</a:t>
          </a:r>
          <a:endParaRPr lang="ko-KR" altLang="en-US" sz="2400" b="1" kern="1200" dirty="0">
            <a:solidFill>
              <a:srgbClr val="002060"/>
            </a:solidFill>
          </a:endParaRPr>
        </a:p>
      </dsp:txBody>
      <dsp:txXfrm>
        <a:off x="0" y="34790"/>
        <a:ext cx="4954301" cy="691200"/>
      </dsp:txXfrm>
    </dsp:sp>
    <dsp:sp modelId="{402EB6CA-94F6-4C2A-8D23-55C28F3A3777}">
      <dsp:nvSpPr>
        <dsp:cNvPr id="0" name=""/>
        <dsp:cNvSpPr/>
      </dsp:nvSpPr>
      <dsp:spPr>
        <a:xfrm>
          <a:off x="51" y="698280"/>
          <a:ext cx="4954301" cy="3557520"/>
        </a:xfrm>
        <a:prstGeom prst="rect">
          <a:avLst/>
        </a:prstGeom>
        <a:solidFill>
          <a:srgbClr val="FED8D2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300" kern="1200" dirty="0" smtClean="0"/>
            <a:t> </a:t>
          </a:r>
          <a:r>
            <a:rPr lang="ko-KR" altLang="en-US" sz="2400" b="1" kern="1200" dirty="0" smtClean="0"/>
            <a:t>고열</a:t>
          </a:r>
          <a:r>
            <a:rPr lang="en-US" altLang="ko-KR" sz="2400" b="1" kern="1200" dirty="0" smtClean="0"/>
            <a:t>(38</a:t>
          </a:r>
          <a:r>
            <a:rPr lang="en-US" altLang="ko-KR" sz="2400" b="1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℃ </a:t>
          </a:r>
          <a:r>
            <a:rPr lang="ko-KR" altLang="en-US" sz="2400" b="1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이상</a:t>
          </a:r>
          <a:r>
            <a:rPr lang="en-US" altLang="ko-KR" sz="2400" b="1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altLang="en-US" sz="2400" b="1" kern="1200" dirty="0"/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400" b="1" kern="1200" dirty="0" smtClean="0"/>
            <a:t> </a:t>
          </a:r>
          <a:r>
            <a:rPr lang="ko-KR" altLang="en-US" sz="2400" b="1" kern="1200" dirty="0" smtClean="0"/>
            <a:t>빠른 호흡</a:t>
          </a:r>
          <a:r>
            <a:rPr lang="en-US" altLang="ko-KR" sz="2400" b="1" kern="1200" dirty="0" smtClean="0"/>
            <a:t>(</a:t>
          </a:r>
          <a:r>
            <a:rPr lang="ko-KR" altLang="en-US" sz="2400" b="1" kern="1200" dirty="0" smtClean="0"/>
            <a:t>맥박</a:t>
          </a:r>
          <a:r>
            <a:rPr lang="en-US" altLang="ko-KR" sz="2400" b="1" kern="1200" dirty="0" smtClean="0"/>
            <a:t>)</a:t>
          </a:r>
          <a:endParaRPr lang="ko-KR" altLang="en-US" sz="2400" b="1" kern="1200" dirty="0"/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b="1" kern="1200" dirty="0" smtClean="0"/>
            <a:t> 두통 및 </a:t>
          </a:r>
          <a:r>
            <a:rPr lang="ko-KR" altLang="en-US" sz="2400" b="1" kern="1200" dirty="0" err="1" smtClean="0"/>
            <a:t>불편감</a:t>
          </a:r>
          <a:endParaRPr lang="ko-KR" altLang="en-US" sz="2400" b="1" kern="1200" dirty="0"/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b="1" kern="1200" dirty="0" smtClean="0"/>
            <a:t> 경련</a:t>
          </a:r>
          <a:endParaRPr lang="ko-KR" altLang="en-US" sz="2400" b="1" kern="1200" dirty="0"/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400" b="1" kern="1200" dirty="0" smtClean="0"/>
            <a:t> </a:t>
          </a:r>
          <a:r>
            <a:rPr lang="ko-KR" altLang="en-US" sz="2400" b="1" kern="1200" dirty="0" err="1" smtClean="0"/>
            <a:t>반응느림</a:t>
          </a:r>
          <a:endParaRPr lang="ko-KR" altLang="en-US" sz="2400" b="1" kern="1200" dirty="0"/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400" b="1" kern="1200" dirty="0" smtClean="0"/>
            <a:t> </a:t>
          </a:r>
          <a:r>
            <a:rPr lang="ko-KR" altLang="en-US" sz="2400" b="1" kern="1200" dirty="0" smtClean="0"/>
            <a:t>쓰러짐</a:t>
          </a:r>
          <a:endParaRPr lang="ko-KR" altLang="en-US" sz="2400" b="1" kern="1200" dirty="0"/>
        </a:p>
      </dsp:txBody>
      <dsp:txXfrm>
        <a:off x="51" y="698280"/>
        <a:ext cx="4954301" cy="3557520"/>
      </dsp:txXfrm>
    </dsp:sp>
    <dsp:sp modelId="{7002587F-209A-4616-87D1-7E3343CF3A6D}">
      <dsp:nvSpPr>
        <dsp:cNvPr id="0" name=""/>
        <dsp:cNvSpPr/>
      </dsp:nvSpPr>
      <dsp:spPr>
        <a:xfrm>
          <a:off x="5647955" y="7079"/>
          <a:ext cx="4954301" cy="691200"/>
        </a:xfrm>
        <a:prstGeom prst="rect">
          <a:avLst/>
        </a:prstGeom>
        <a:solidFill>
          <a:srgbClr val="FDBFC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rgbClr val="002060"/>
              </a:solidFill>
            </a:rPr>
            <a:t>대처요령</a:t>
          </a:r>
          <a:endParaRPr lang="ko-KR" altLang="en-US" sz="2400" b="1" kern="1200" dirty="0">
            <a:solidFill>
              <a:srgbClr val="002060"/>
            </a:solidFill>
          </a:endParaRPr>
        </a:p>
      </dsp:txBody>
      <dsp:txXfrm>
        <a:off x="5647955" y="7079"/>
        <a:ext cx="4954301" cy="691200"/>
      </dsp:txXfrm>
    </dsp:sp>
    <dsp:sp modelId="{282B19AA-5467-4FF4-ABD8-D57FF26F4C54}">
      <dsp:nvSpPr>
        <dsp:cNvPr id="0" name=""/>
        <dsp:cNvSpPr/>
      </dsp:nvSpPr>
      <dsp:spPr>
        <a:xfrm>
          <a:off x="5647955" y="698280"/>
          <a:ext cx="4954301" cy="3557520"/>
        </a:xfrm>
        <a:prstGeom prst="rect">
          <a:avLst/>
        </a:prstGeom>
        <a:solidFill>
          <a:srgbClr val="FED8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400" kern="1200" dirty="0" smtClean="0"/>
            <a:t> </a:t>
          </a:r>
          <a:r>
            <a:rPr lang="en-US" altLang="ko-KR" sz="2400" b="1" kern="1200" dirty="0" smtClean="0"/>
            <a:t>(</a:t>
          </a:r>
          <a:r>
            <a:rPr lang="ko-KR" altLang="en-US" sz="2400" b="1" kern="1200" dirty="0" smtClean="0"/>
            <a:t>의식 있을 시</a:t>
          </a:r>
          <a:r>
            <a:rPr lang="en-US" altLang="ko-KR" sz="2400" b="1" kern="1200" dirty="0" smtClean="0"/>
            <a:t>) </a:t>
          </a:r>
          <a:r>
            <a:rPr lang="ko-KR" altLang="en-US" sz="2400" b="1" kern="1200" dirty="0" smtClean="0">
              <a:solidFill>
                <a:schemeClr val="accent1">
                  <a:lumMod val="50000"/>
                </a:schemeClr>
              </a:solidFill>
            </a:rPr>
            <a:t>즉시 </a:t>
          </a:r>
          <a:r>
            <a:rPr lang="ko-KR" altLang="en-US" sz="2400" b="1" kern="1200" dirty="0" err="1" smtClean="0">
              <a:solidFill>
                <a:schemeClr val="accent1">
                  <a:lumMod val="50000"/>
                </a:schemeClr>
              </a:solidFill>
            </a:rPr>
            <a:t>작업중지</a:t>
          </a:r>
          <a:r>
            <a:rPr lang="ko-KR" altLang="en-US" sz="24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ko-KR" altLang="en-US" sz="2400" kern="1200" dirty="0" smtClean="0"/>
            <a:t>후 응급조치 및 </a:t>
          </a:r>
          <a:r>
            <a:rPr lang="ko-KR" altLang="en-US" sz="2400" kern="1200" dirty="0" err="1" smtClean="0"/>
            <a:t>증상개선이</a:t>
          </a:r>
          <a:r>
            <a:rPr lang="ko-KR" altLang="en-US" sz="2400" kern="1200" dirty="0" smtClean="0"/>
            <a:t> 없을 시 </a:t>
          </a:r>
          <a:r>
            <a:rPr lang="en-US" altLang="ko-KR" sz="2400" b="1" kern="1200" dirty="0" smtClean="0">
              <a:solidFill>
                <a:srgbClr val="FB2131"/>
              </a:solidFill>
            </a:rPr>
            <a:t>119 </a:t>
          </a:r>
          <a:r>
            <a:rPr lang="ko-KR" altLang="en-US" sz="2400" b="1" kern="1200" dirty="0" smtClean="0">
              <a:solidFill>
                <a:srgbClr val="FB2131"/>
              </a:solidFill>
            </a:rPr>
            <a:t>구조 요청</a:t>
          </a:r>
          <a:endParaRPr lang="ko-KR" altLang="en-US" sz="2400" b="1" kern="1200" dirty="0">
            <a:solidFill>
              <a:srgbClr val="FB2131"/>
            </a:solidFill>
          </a:endParaRPr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400" b="1" kern="1200" dirty="0" smtClean="0"/>
            <a:t> (</a:t>
          </a:r>
          <a:r>
            <a:rPr lang="ko-KR" altLang="en-US" sz="2400" b="1" kern="1200" dirty="0" smtClean="0"/>
            <a:t>의식 없을 시</a:t>
          </a:r>
          <a:r>
            <a:rPr lang="en-US" altLang="ko-KR" sz="2400" b="1" kern="1200" dirty="0" smtClean="0"/>
            <a:t>) </a:t>
          </a:r>
          <a:r>
            <a:rPr lang="en-US" altLang="ko-KR" sz="2400" b="1" kern="1200" dirty="0" smtClean="0">
              <a:solidFill>
                <a:srgbClr val="FB2131"/>
              </a:solidFill>
            </a:rPr>
            <a:t>119 </a:t>
          </a:r>
          <a:r>
            <a:rPr lang="ko-KR" altLang="en-US" sz="2400" b="1" kern="1200" dirty="0" smtClean="0">
              <a:solidFill>
                <a:srgbClr val="FB2131"/>
              </a:solidFill>
            </a:rPr>
            <a:t>구조 요청</a:t>
          </a:r>
          <a:endParaRPr lang="ko-KR" altLang="en-US" sz="2400" b="1" kern="1200" dirty="0">
            <a:solidFill>
              <a:srgbClr val="FB2131"/>
            </a:solidFill>
          </a:endParaRPr>
        </a:p>
      </dsp:txBody>
      <dsp:txXfrm>
        <a:off x="5647955" y="698280"/>
        <a:ext cx="4954301" cy="3557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57C2-E143-4C91-973A-08026B57A09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19B3-AACE-4880-8C73-020CA4612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98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57C2-E143-4C91-973A-08026B57A09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19B3-AACE-4880-8C73-020CA4612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98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57C2-E143-4C91-973A-08026B57A09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19B3-AACE-4880-8C73-020CA4612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250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57C2-E143-4C91-973A-08026B57A09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19B3-AACE-4880-8C73-020CA4612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78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57C2-E143-4C91-973A-08026B57A09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19B3-AACE-4880-8C73-020CA4612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55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57C2-E143-4C91-973A-08026B57A09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19B3-AACE-4880-8C73-020CA4612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35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57C2-E143-4C91-973A-08026B57A09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19B3-AACE-4880-8C73-020CA4612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4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57C2-E143-4C91-973A-08026B57A09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19B3-AACE-4880-8C73-020CA4612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5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57C2-E143-4C91-973A-08026B57A09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19B3-AACE-4880-8C73-020CA4612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28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57C2-E143-4C91-973A-08026B57A09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19B3-AACE-4880-8C73-020CA4612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32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57C2-E143-4C91-973A-08026B57A09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19B3-AACE-4880-8C73-020CA4612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949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A57C2-E143-4C91-973A-08026B57A09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119B3-AACE-4880-8C73-020CA4612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50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6jfxs14f57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261904" y="0"/>
            <a:ext cx="5930096" cy="54051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261904" y="4502552"/>
            <a:ext cx="5930096" cy="23554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6261903" cy="7077791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gradFill>
              <a:gsLst>
                <a:gs pos="30000">
                  <a:schemeClr val="accent1">
                    <a:lumMod val="5000"/>
                    <a:lumOff val="95000"/>
                    <a:alpha val="1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dirty="0" smtClean="0">
                <a:ln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  <a:tileRect/>
                  </a:gradFill>
                </a:ln>
                <a:solidFill>
                  <a:srgbClr val="C00000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rPr>
              <a:t>  폭염</a:t>
            </a:r>
            <a:r>
              <a:rPr lang="ko-KR" altLang="en-US" sz="4400" dirty="0" smtClean="0">
                <a:ln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  <a:tileRect/>
                  </a:gradFill>
                </a:ln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rPr>
              <a:t>에 의한</a:t>
            </a:r>
            <a:endParaRPr lang="en-US" altLang="ko-KR" sz="4400" dirty="0"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ln>
              <a:solidFill>
                <a:schemeClr val="bg2">
                  <a:lumMod val="50000"/>
                </a:schemeClr>
              </a:solidFill>
              <a:latin typeface="Arial Rounded MT Bold" panose="020F0704030504030204" pitchFamily="34" charset="0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5400" b="1" dirty="0" smtClean="0">
                <a:ln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  <a:tileRect/>
                  </a:gradFill>
                </a:ln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rPr>
              <a:t>열사병 등 </a:t>
            </a:r>
            <a:endParaRPr lang="en-US" altLang="ko-KR" sz="5400" b="1" dirty="0" smtClean="0"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ln>
              <a:solidFill>
                <a:schemeClr val="bg2">
                  <a:lumMod val="50000"/>
                </a:schemeClr>
              </a:solidFill>
              <a:latin typeface="Arial Rounded MT Bold" panose="020F0704030504030204" pitchFamily="34" charset="0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5400" b="1" dirty="0" smtClean="0">
                <a:ln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  <a:tileRect/>
                  </a:gradFill>
                </a:ln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rPr>
              <a:t> </a:t>
            </a:r>
            <a:r>
              <a:rPr lang="ko-KR" altLang="en-US" sz="6000" b="1" dirty="0" err="1" smtClean="0">
                <a:ln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  <a:tileRect/>
                  </a:gradFill>
                </a:ln>
                <a:solidFill>
                  <a:srgbClr val="002060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rPr>
              <a:t>온열질환</a:t>
            </a:r>
            <a:r>
              <a:rPr lang="ko-KR" altLang="en-US" sz="6000" b="1" dirty="0" smtClean="0">
                <a:ln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  <a:tileRect/>
                  </a:gradFill>
                </a:ln>
                <a:solidFill>
                  <a:srgbClr val="002060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rPr>
              <a:t> 예방</a:t>
            </a:r>
            <a:endParaRPr lang="ko-KR" altLang="en-US" sz="6000" b="1" dirty="0"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ln>
              <a:solidFill>
                <a:srgbClr val="002060"/>
              </a:solidFill>
              <a:latin typeface="Arial Rounded MT Bold" panose="020F0704030504030204" pitchFamily="34" charset="0"/>
              <a:ea typeface="휴먼엑스포" panose="02030504000101010101" pitchFamily="18" charset="-127"/>
            </a:endParaRPr>
          </a:p>
        </p:txBody>
      </p:sp>
      <p:pic>
        <p:nvPicPr>
          <p:cNvPr id="20" name="Picture 2" descr="https://mblogthumb-phinf.pstatic.net/MjAyMDA3MDNfNjgg/MDAxNTkzNzY4MTkyNDUx.ubJUW6IyX0catZRCPl0-zzffAcNUjZNbY9auqeVGlI0g.ZOvA-4IBSxobQdBKICqBCS0gfUP6nEReDIphzfOJYBEg.PNG.koshablog/blog01.png?type=w8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558414"/>
            <a:ext cx="5914663" cy="5960962"/>
          </a:xfrm>
          <a:prstGeom prst="rect">
            <a:avLst/>
          </a:prstGeom>
          <a:gradFill>
            <a:gsLst>
              <a:gs pos="4000">
                <a:schemeClr val="accent2">
                  <a:alpha val="84000"/>
                  <a:lumMod val="50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711200" dist="1689100" dir="14460000" algn="ctr" rotWithShape="0">
              <a:srgbClr val="000000">
                <a:alpha val="0"/>
              </a:srgbClr>
            </a:outerShdw>
            <a:softEdge rad="12700"/>
          </a:effectLst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26" y="635322"/>
            <a:ext cx="2652395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6858" y="5680276"/>
            <a:ext cx="195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2022. 8. 1.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35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0" y="0"/>
            <a:ext cx="12192000" cy="10293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altLang="ko-KR" dirty="0" smtClean="0"/>
              <a:t>  </a:t>
            </a:r>
            <a:r>
              <a:rPr lang="ko-KR" altLang="en-US" b="1" dirty="0" err="1" smtClean="0"/>
              <a:t>온열질환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의심자</a:t>
            </a:r>
            <a:r>
              <a:rPr lang="ko-KR" altLang="en-US" b="1" dirty="0" smtClean="0"/>
              <a:t> 발생시 대처요령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45835" y="281748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다이어그램 13"/>
          <p:cNvGraphicFramePr/>
          <p:nvPr>
            <p:extLst>
              <p:ext uri="{D42A27DB-BD31-4B8C-83A1-F6EECF244321}">
                <p14:modId xmlns:p14="http://schemas.microsoft.com/office/powerpoint/2010/main" val="1514506431"/>
              </p:ext>
            </p:extLst>
          </p:nvPr>
        </p:nvGraphicFramePr>
        <p:xfrm>
          <a:off x="869255" y="1774026"/>
          <a:ext cx="10602309" cy="426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그림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968">
            <a:off x="8363848" y="4136547"/>
            <a:ext cx="3104773" cy="247401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/>
            </a:outerShdw>
          </a:effectLst>
        </p:spPr>
      </p:pic>
    </p:spTree>
    <p:extLst>
      <p:ext uri="{BB962C8B-B14F-4D97-AF65-F5344CB8AC3E}">
        <p14:creationId xmlns:p14="http://schemas.microsoft.com/office/powerpoint/2010/main" val="25271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0" y="0"/>
            <a:ext cx="12192000" cy="10293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altLang="ko-KR" dirty="0" smtClean="0"/>
              <a:t>  </a:t>
            </a:r>
            <a:r>
              <a:rPr lang="ko-KR" altLang="en-US" b="1" dirty="0" smtClean="0"/>
              <a:t>기타 </a:t>
            </a:r>
            <a:r>
              <a:rPr lang="ko-KR" altLang="en-US" b="1" dirty="0" err="1" smtClean="0"/>
              <a:t>활용자료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426718" y="1273175"/>
          <a:ext cx="11468737" cy="5502187"/>
        </p:xfrm>
        <a:graphic>
          <a:graphicData uri="http://schemas.openxmlformats.org/drawingml/2006/table">
            <a:tbl>
              <a:tblPr/>
              <a:tblGrid>
                <a:gridCol w="3810002">
                  <a:extLst>
                    <a:ext uri="{9D8B030D-6E8A-4147-A177-3AD203B41FA5}">
                      <a16:colId xmlns:a16="http://schemas.microsoft.com/office/drawing/2014/main" val="2938079388"/>
                    </a:ext>
                  </a:extLst>
                </a:gridCol>
                <a:gridCol w="3726550">
                  <a:extLst>
                    <a:ext uri="{9D8B030D-6E8A-4147-A177-3AD203B41FA5}">
                      <a16:colId xmlns:a16="http://schemas.microsoft.com/office/drawing/2014/main" val="356033071"/>
                    </a:ext>
                  </a:extLst>
                </a:gridCol>
                <a:gridCol w="3932185">
                  <a:extLst>
                    <a:ext uri="{9D8B030D-6E8A-4147-A177-3AD203B41FA5}">
                      <a16:colId xmlns:a16="http://schemas.microsoft.com/office/drawing/2014/main" val="1947514939"/>
                    </a:ext>
                  </a:extLst>
                </a:gridCol>
              </a:tblGrid>
              <a:tr h="47348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922982"/>
                  </a:ext>
                </a:extLst>
              </a:tr>
              <a:tr h="7034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8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온열질환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예방 </a:t>
                      </a:r>
                      <a:r>
                        <a:rPr lang="ko-KR" altLang="en-US" sz="18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자율점검표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 </a:t>
                      </a:r>
                      <a:r>
                        <a:rPr lang="ko-KR" altLang="en-US" sz="18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온열질환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8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자가진단표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dist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&lt; </a:t>
                      </a:r>
                      <a:r>
                        <a:rPr lang="ko-KR" altLang="en-US" sz="1600" kern="0" spc="-15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온열질환</a:t>
                      </a:r>
                      <a:r>
                        <a:rPr lang="ko-KR" altLang="en-US" sz="16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예방 </a:t>
                      </a:r>
                      <a:r>
                        <a:rPr lang="en-US" altLang="ko-KR" sz="16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</a:t>
                      </a:r>
                      <a:r>
                        <a:rPr lang="ko-KR" altLang="en-US" sz="1600" kern="0" spc="-15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대기본수칙</a:t>
                      </a:r>
                      <a:r>
                        <a:rPr lang="ko-KR" altLang="en-US" sz="16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600" kern="0" spc="-15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이행가이드</a:t>
                      </a:r>
                      <a:r>
                        <a:rPr lang="en-US" altLang="ko-KR" sz="16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&gt;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* </a:t>
                      </a:r>
                      <a:r>
                        <a:rPr lang="ko-KR" altLang="en-US" sz="14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중국어 등 외국어 </a:t>
                      </a:r>
                      <a:r>
                        <a:rPr lang="en-US" altLang="ko-KR" sz="14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17</a:t>
                      </a:r>
                      <a:r>
                        <a:rPr lang="ko-KR" altLang="en-US" sz="1400" kern="0" spc="-15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개국어</a:t>
                      </a:r>
                      <a:r>
                        <a:rPr lang="ko-KR" altLang="en-US" sz="1400" kern="0" spc="-15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포함</a:t>
                      </a:r>
                      <a:endParaRPr lang="ko-KR" altLang="en-US" sz="1200" kern="0" spc="-3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643133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39" y="1397461"/>
            <a:ext cx="3515360" cy="452951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920" y="1397461"/>
            <a:ext cx="3452159" cy="452951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428" y="1397462"/>
            <a:ext cx="3680748" cy="45295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2904" y="689590"/>
            <a:ext cx="483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해당자료는</a:t>
            </a:r>
            <a:r>
              <a:rPr lang="ko-KR" altLang="en-US" sz="1400" dirty="0" smtClean="0">
                <a:solidFill>
                  <a:schemeClr val="bg1"/>
                </a:solidFill>
              </a:rPr>
              <a:t> 안전보건공단 홈페이지에서 확인할 수 있음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78392" y="1397461"/>
            <a:ext cx="7243687" cy="4529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615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0" y="0"/>
            <a:ext cx="12192000" cy="10293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altLang="ko-KR" dirty="0" smtClean="0"/>
              <a:t>  </a:t>
            </a:r>
            <a:r>
              <a:rPr lang="ko-KR" altLang="en-US" b="1" dirty="0" smtClean="0"/>
              <a:t>기타 </a:t>
            </a:r>
            <a:r>
              <a:rPr lang="ko-KR" altLang="en-US" b="1" dirty="0" err="1" smtClean="0"/>
              <a:t>활용자료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14941" y="6858000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C00000"/>
                </a:solidFill>
              </a:rPr>
              <a:t>&lt; </a:t>
            </a:r>
            <a:r>
              <a:rPr lang="ko-KR" altLang="en-US" sz="2400" b="1" dirty="0" err="1" smtClean="0">
                <a:solidFill>
                  <a:srgbClr val="C00000"/>
                </a:solidFill>
              </a:rPr>
              <a:t>작업시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2400" b="1" dirty="0" err="1" smtClean="0">
                <a:solidFill>
                  <a:srgbClr val="C00000"/>
                </a:solidFill>
              </a:rPr>
              <a:t>확인사항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&gt;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94313"/>
              </p:ext>
            </p:extLst>
          </p:nvPr>
        </p:nvGraphicFramePr>
        <p:xfrm>
          <a:off x="353565" y="1282319"/>
          <a:ext cx="11341610" cy="5174103"/>
        </p:xfrm>
        <a:graphic>
          <a:graphicData uri="http://schemas.openxmlformats.org/drawingml/2006/table">
            <a:tbl>
              <a:tblPr/>
              <a:tblGrid>
                <a:gridCol w="3715515">
                  <a:extLst>
                    <a:ext uri="{9D8B030D-6E8A-4147-A177-3AD203B41FA5}">
                      <a16:colId xmlns:a16="http://schemas.microsoft.com/office/drawing/2014/main" val="2938079388"/>
                    </a:ext>
                  </a:extLst>
                </a:gridCol>
                <a:gridCol w="3849624">
                  <a:extLst>
                    <a:ext uri="{9D8B030D-6E8A-4147-A177-3AD203B41FA5}">
                      <a16:colId xmlns:a16="http://schemas.microsoft.com/office/drawing/2014/main" val="2097122193"/>
                    </a:ext>
                  </a:extLst>
                </a:gridCol>
                <a:gridCol w="3776471">
                  <a:extLst>
                    <a:ext uri="{9D8B030D-6E8A-4147-A177-3AD203B41FA5}">
                      <a16:colId xmlns:a16="http://schemas.microsoft.com/office/drawing/2014/main" val="356033071"/>
                    </a:ext>
                  </a:extLst>
                </a:gridCol>
              </a:tblGrid>
              <a:tr h="46748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922982"/>
                  </a:ext>
                </a:extLst>
              </a:tr>
              <a:tr h="4992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&lt; </a:t>
                      </a:r>
                      <a:r>
                        <a:rPr lang="ko-KR" altLang="en-US" sz="16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온열질환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예방 포스터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&gt;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&lt; </a:t>
                      </a:r>
                      <a:r>
                        <a:rPr lang="ko-KR" altLang="en-US" sz="16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온열질환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예방 표지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&gt;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 </a:t>
                      </a:r>
                      <a:r>
                        <a:rPr lang="ko-KR" altLang="en-US" sz="16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온열질환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예방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6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대수칙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현수막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643133"/>
                  </a:ext>
                </a:extLst>
              </a:tr>
            </a:tbl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664" y="1399032"/>
            <a:ext cx="3641660" cy="445312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610" y="1399032"/>
            <a:ext cx="3505550" cy="445312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08" y="1399031"/>
            <a:ext cx="3409316" cy="44531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2904" y="689590"/>
            <a:ext cx="483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해당자료는</a:t>
            </a:r>
            <a:r>
              <a:rPr lang="ko-KR" altLang="en-US" sz="1400" dirty="0" smtClean="0">
                <a:solidFill>
                  <a:schemeClr val="bg1"/>
                </a:solidFill>
              </a:rPr>
              <a:t> 안전보건공단 홈페이지에서 확인할 수 있음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0" y="0"/>
            <a:ext cx="12192000" cy="10293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altLang="ko-KR" dirty="0" smtClean="0"/>
              <a:t>  </a:t>
            </a:r>
            <a:r>
              <a:rPr lang="ko-KR" altLang="en-US" b="1" dirty="0" smtClean="0"/>
              <a:t>기타 </a:t>
            </a:r>
            <a:r>
              <a:rPr lang="ko-KR" altLang="en-US" b="1" dirty="0" err="1" smtClean="0"/>
              <a:t>활용자료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14941" y="6858000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C00000"/>
                </a:solidFill>
              </a:rPr>
              <a:t>&lt; </a:t>
            </a:r>
            <a:r>
              <a:rPr lang="ko-KR" altLang="en-US" sz="2400" b="1" dirty="0" err="1" smtClean="0">
                <a:solidFill>
                  <a:srgbClr val="C00000"/>
                </a:solidFill>
              </a:rPr>
              <a:t>작업시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2400" b="1" dirty="0" err="1" smtClean="0">
                <a:solidFill>
                  <a:srgbClr val="C00000"/>
                </a:solidFill>
              </a:rPr>
              <a:t>확인사항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&gt;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605696"/>
              </p:ext>
            </p:extLst>
          </p:nvPr>
        </p:nvGraphicFramePr>
        <p:xfrm>
          <a:off x="238155" y="1273890"/>
          <a:ext cx="5976214" cy="5277366"/>
        </p:xfrm>
        <a:graphic>
          <a:graphicData uri="http://schemas.openxmlformats.org/drawingml/2006/table">
            <a:tbl>
              <a:tblPr/>
              <a:tblGrid>
                <a:gridCol w="3055460">
                  <a:extLst>
                    <a:ext uri="{9D8B030D-6E8A-4147-A177-3AD203B41FA5}">
                      <a16:colId xmlns:a16="http://schemas.microsoft.com/office/drawing/2014/main" val="2938079388"/>
                    </a:ext>
                  </a:extLst>
                </a:gridCol>
                <a:gridCol w="2920754">
                  <a:extLst>
                    <a:ext uri="{9D8B030D-6E8A-4147-A177-3AD203B41FA5}">
                      <a16:colId xmlns:a16="http://schemas.microsoft.com/office/drawing/2014/main" val="2097122193"/>
                    </a:ext>
                  </a:extLst>
                </a:gridCol>
              </a:tblGrid>
              <a:tr h="244069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922982"/>
                  </a:ext>
                </a:extLst>
              </a:tr>
              <a:tr h="23374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530299"/>
                  </a:ext>
                </a:extLst>
              </a:tr>
              <a:tr h="49923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&lt; </a:t>
                      </a:r>
                      <a:r>
                        <a:rPr lang="ko-KR" altLang="en-US" sz="16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카드뉴스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– </a:t>
                      </a:r>
                      <a:r>
                        <a:rPr lang="ko-KR" altLang="en-US" sz="16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온열질환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대처방안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&gt;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64313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07629" y="689590"/>
            <a:ext cx="5062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해당자료는</a:t>
            </a:r>
            <a:r>
              <a:rPr lang="ko-KR" altLang="en-US" sz="1400" dirty="0" smtClean="0">
                <a:solidFill>
                  <a:schemeClr val="bg1"/>
                </a:solidFill>
              </a:rPr>
              <a:t> 고용노동부 공식 블로그에서 확인할 수 있음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blogfiles.pstatic.net/MjAyMjA3MjFfMjI4/MDAxNjU4MzgyMjQyMDg4.LcLFzmlfgfciY-h0RFc61q5tGJww_rCdhb-KxoPzC40g.LB5FJEqhigkRD2243GqUZlcn81Y3SBHHdYdWu481kGMg.PNG.molab_suda/01(%EC%88%98%EC%A0%95)_-_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04" y="1330355"/>
            <a:ext cx="2888358" cy="233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93" y="1330355"/>
            <a:ext cx="2725445" cy="233991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04" y="3826043"/>
            <a:ext cx="2888357" cy="21930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058" y="3826043"/>
            <a:ext cx="2725445" cy="2229616"/>
          </a:xfrm>
          <a:prstGeom prst="rect">
            <a:avLst/>
          </a:prstGeom>
        </p:spPr>
      </p:pic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353416"/>
              </p:ext>
            </p:extLst>
          </p:nvPr>
        </p:nvGraphicFramePr>
        <p:xfrm>
          <a:off x="6374166" y="1276137"/>
          <a:ext cx="5695914" cy="5277366"/>
        </p:xfrm>
        <a:graphic>
          <a:graphicData uri="http://schemas.openxmlformats.org/drawingml/2006/table">
            <a:tbl>
              <a:tblPr/>
              <a:tblGrid>
                <a:gridCol w="2912151">
                  <a:extLst>
                    <a:ext uri="{9D8B030D-6E8A-4147-A177-3AD203B41FA5}">
                      <a16:colId xmlns:a16="http://schemas.microsoft.com/office/drawing/2014/main" val="2554991160"/>
                    </a:ext>
                  </a:extLst>
                </a:gridCol>
                <a:gridCol w="2783763">
                  <a:extLst>
                    <a:ext uri="{9D8B030D-6E8A-4147-A177-3AD203B41FA5}">
                      <a16:colId xmlns:a16="http://schemas.microsoft.com/office/drawing/2014/main" val="3090816764"/>
                    </a:ext>
                  </a:extLst>
                </a:gridCol>
              </a:tblGrid>
              <a:tr h="244069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263622"/>
                  </a:ext>
                </a:extLst>
              </a:tr>
              <a:tr h="2337432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788634"/>
                  </a:ext>
                </a:extLst>
              </a:tr>
              <a:tr h="49923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&lt; </a:t>
                      </a:r>
                      <a:r>
                        <a:rPr lang="ko-KR" altLang="en-US" sz="16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카드뉴스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– </a:t>
                      </a:r>
                      <a:r>
                        <a:rPr lang="ko-KR" altLang="en-US" sz="16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온열질환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6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의심자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대처요령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&gt;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412417"/>
                  </a:ext>
                </a:extLst>
              </a:tr>
            </a:tbl>
          </a:graphicData>
        </a:graphic>
      </p:graphicFrame>
      <p:pic>
        <p:nvPicPr>
          <p:cNvPr id="15" name="그림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5088" y="1330355"/>
            <a:ext cx="2677388" cy="2339909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272" y="1330355"/>
            <a:ext cx="2578193" cy="2339909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0306" y="3826043"/>
            <a:ext cx="3409025" cy="219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0" y="0"/>
            <a:ext cx="12192000" cy="10293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altLang="ko-KR" dirty="0" smtClean="0"/>
              <a:t>  </a:t>
            </a:r>
            <a:r>
              <a:rPr lang="ko-KR" altLang="en-US" b="1" dirty="0" smtClean="0"/>
              <a:t>기타 </a:t>
            </a:r>
            <a:r>
              <a:rPr lang="ko-KR" altLang="en-US" b="1" dirty="0" err="1" smtClean="0"/>
              <a:t>활용자료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14941" y="6858000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C00000"/>
                </a:solidFill>
              </a:rPr>
              <a:t>&lt; </a:t>
            </a:r>
            <a:r>
              <a:rPr lang="ko-KR" altLang="en-US" sz="2400" b="1" dirty="0" err="1" smtClean="0">
                <a:solidFill>
                  <a:srgbClr val="C00000"/>
                </a:solidFill>
              </a:rPr>
              <a:t>작업시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2400" b="1" dirty="0" err="1" smtClean="0">
                <a:solidFill>
                  <a:srgbClr val="C00000"/>
                </a:solidFill>
              </a:rPr>
              <a:t>확인사항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&gt;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849664"/>
              </p:ext>
            </p:extLst>
          </p:nvPr>
        </p:nvGraphicFramePr>
        <p:xfrm>
          <a:off x="238154" y="1273890"/>
          <a:ext cx="11693433" cy="5277366"/>
        </p:xfrm>
        <a:graphic>
          <a:graphicData uri="http://schemas.openxmlformats.org/drawingml/2006/table">
            <a:tbl>
              <a:tblPr/>
              <a:tblGrid>
                <a:gridCol w="11693433">
                  <a:extLst>
                    <a:ext uri="{9D8B030D-6E8A-4147-A177-3AD203B41FA5}">
                      <a16:colId xmlns:a16="http://schemas.microsoft.com/office/drawing/2014/main" val="2938079388"/>
                    </a:ext>
                  </a:extLst>
                </a:gridCol>
              </a:tblGrid>
              <a:tr h="47781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922982"/>
                  </a:ext>
                </a:extLst>
              </a:tr>
              <a:tr h="4992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&lt; 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유튜브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– </a:t>
                      </a:r>
                      <a:r>
                        <a:rPr lang="ko-KR" altLang="en-US" sz="16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안전영수증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※</a:t>
                      </a:r>
                      <a:r>
                        <a:rPr lang="en-US" altLang="ko-KR" sz="1600" b="0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hlinkClick r:id="rId2"/>
                        </a:rPr>
                        <a:t>h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hlinkClick r:id="rId2"/>
                        </a:rPr>
                        <a:t>ttps://www.youtube.com/watch?v=6jfxs14f570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&gt;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643133"/>
                  </a:ext>
                </a:extLst>
              </a:tr>
            </a:tbl>
          </a:graphicData>
        </a:graphic>
      </p:graphicFrame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161" y="1336078"/>
            <a:ext cx="9472473" cy="470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altLang="ko-KR" dirty="0" smtClean="0"/>
              <a:t>  </a:t>
            </a:r>
          </a:p>
          <a:p>
            <a:pPr marL="0" indent="0">
              <a:buNone/>
            </a:pPr>
            <a:endParaRPr lang="en-US" altLang="ko-KR" sz="7200" b="1" dirty="0"/>
          </a:p>
          <a:p>
            <a:pPr marL="0" indent="0">
              <a:buNone/>
            </a:pPr>
            <a:r>
              <a:rPr lang="en-US" altLang="ko-KR" sz="7200" b="1" dirty="0" smtClean="0"/>
              <a:t> </a:t>
            </a:r>
            <a:r>
              <a:rPr lang="ko-KR" altLang="en-US" sz="7200" b="1" dirty="0" smtClean="0"/>
              <a:t>감사합니다</a:t>
            </a:r>
            <a:endParaRPr lang="en-US" altLang="ko-KR" sz="7200" b="1" dirty="0" smtClean="0"/>
          </a:p>
          <a:p>
            <a:pPr marL="0" indent="0">
              <a:buNone/>
            </a:pPr>
            <a:r>
              <a:rPr lang="ko-KR" altLang="en-US" b="1" dirty="0" smtClean="0"/>
              <a:t>   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dirty="0" smtClean="0"/>
              <a:t> </a:t>
            </a:r>
            <a:r>
              <a:rPr lang="ko-KR" altLang="en-US" dirty="0" smtClean="0"/>
              <a:t>열사병으로</a:t>
            </a:r>
            <a:r>
              <a:rPr lang="en-US" altLang="ko-KR" dirty="0"/>
              <a:t> </a:t>
            </a:r>
            <a:r>
              <a:rPr lang="ko-KR" altLang="en-US" dirty="0" smtClean="0"/>
              <a:t>직업성 </a:t>
            </a:r>
            <a:r>
              <a:rPr lang="ko-KR" altLang="en-US" dirty="0" err="1"/>
              <a:t>질병자가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년 이내에 </a:t>
            </a:r>
            <a:r>
              <a:rPr lang="en-US" altLang="ko-KR" dirty="0"/>
              <a:t>3</a:t>
            </a:r>
            <a:r>
              <a:rPr lang="ko-KR" altLang="en-US" dirty="0"/>
              <a:t>명 이상 </a:t>
            </a:r>
            <a:r>
              <a:rPr lang="ko-KR" altLang="en-US" dirty="0" smtClean="0"/>
              <a:t>발생 또는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ko-KR" altLang="en-US" dirty="0" smtClean="0"/>
              <a:t> </a:t>
            </a:r>
            <a:r>
              <a:rPr lang="ko-KR" altLang="en-US" spc="-150" dirty="0" smtClean="0"/>
              <a:t>사망자가 </a:t>
            </a:r>
            <a:r>
              <a:rPr lang="en-US" altLang="ko-KR" spc="-150" dirty="0" smtClean="0"/>
              <a:t>1</a:t>
            </a:r>
            <a:r>
              <a:rPr lang="ko-KR" altLang="en-US" spc="-150" dirty="0" err="1" smtClean="0"/>
              <a:t>명이상</a:t>
            </a:r>
            <a:r>
              <a:rPr lang="ko-KR" altLang="en-US" spc="-150" dirty="0" smtClean="0"/>
              <a:t> 발생시 사업주는 중대재해처벌 등에 관한 법률에 </a:t>
            </a:r>
            <a:r>
              <a:rPr lang="ko-KR" altLang="en-US" spc="-150" dirty="0" smtClean="0"/>
              <a:t>따라 </a:t>
            </a:r>
            <a:endParaRPr lang="en-US" altLang="ko-KR" spc="-150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</a:t>
            </a:r>
            <a:r>
              <a:rPr lang="ko-KR" altLang="en-US" dirty="0" smtClean="0"/>
              <a:t>처벌받을 </a:t>
            </a:r>
            <a:r>
              <a:rPr lang="ko-KR" altLang="en-US" dirty="0" smtClean="0"/>
              <a:t>수 있습니다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ko-KR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6998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0" y="0"/>
            <a:ext cx="12192000" cy="10293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altLang="ko-KR" dirty="0" smtClean="0"/>
              <a:t>  </a:t>
            </a:r>
            <a:r>
              <a:rPr lang="ko-KR" altLang="en-US" b="1" dirty="0" err="1" smtClean="0"/>
              <a:t>온열질환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발생현황</a:t>
            </a:r>
            <a:r>
              <a:rPr lang="en-US" altLang="ko-KR" sz="2400" b="1" dirty="0" smtClean="0"/>
              <a:t>(‘16~’21</a:t>
            </a:r>
            <a:r>
              <a:rPr lang="ko-KR" altLang="en-US" sz="2400" b="1" dirty="0" smtClean="0"/>
              <a:t>년 산업재해승인자료 기준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886150"/>
              </p:ext>
            </p:extLst>
          </p:nvPr>
        </p:nvGraphicFramePr>
        <p:xfrm>
          <a:off x="731518" y="2486144"/>
          <a:ext cx="10861042" cy="4046736"/>
        </p:xfrm>
        <a:graphic>
          <a:graphicData uri="http://schemas.openxmlformats.org/drawingml/2006/table">
            <a:tbl>
              <a:tblPr/>
              <a:tblGrid>
                <a:gridCol w="5430521">
                  <a:extLst>
                    <a:ext uri="{9D8B030D-6E8A-4147-A177-3AD203B41FA5}">
                      <a16:colId xmlns:a16="http://schemas.microsoft.com/office/drawing/2014/main" val="2938079388"/>
                    </a:ext>
                  </a:extLst>
                </a:gridCol>
                <a:gridCol w="5430521">
                  <a:extLst>
                    <a:ext uri="{9D8B030D-6E8A-4147-A177-3AD203B41FA5}">
                      <a16:colId xmlns:a16="http://schemas.microsoft.com/office/drawing/2014/main" val="356033071"/>
                    </a:ext>
                  </a:extLst>
                </a:gridCol>
              </a:tblGrid>
              <a:tr h="35474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922982"/>
                  </a:ext>
                </a:extLst>
              </a:tr>
              <a:tr h="4992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폭염에 의한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온열질환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발생 현황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(‘16~’21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여름철 월별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온열질환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산재 현황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(‘16~’21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643133"/>
                  </a:ext>
                </a:extLst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426718" y="1443763"/>
            <a:ext cx="11470642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7510" marR="38100" indent="-397510" algn="just" fontAlgn="base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ko-KR" altLang="en-US" sz="2000" kern="0" spc="-110" dirty="0" smtClean="0">
                <a:solidFill>
                  <a:srgbClr val="000000"/>
                </a:solidFill>
                <a:latin typeface="휴먼명조"/>
                <a:ea typeface="휴먼명조"/>
              </a:rPr>
              <a:t>폭염으로 </a:t>
            </a:r>
            <a:r>
              <a:rPr lang="ko-KR" altLang="en-US" sz="2000" kern="0" spc="-110" dirty="0">
                <a:solidFill>
                  <a:srgbClr val="000000"/>
                </a:solidFill>
                <a:latin typeface="휴먼명조"/>
                <a:ea typeface="휴먼명조"/>
              </a:rPr>
              <a:t>인한 </a:t>
            </a:r>
            <a:r>
              <a:rPr lang="ko-KR" altLang="en-US" sz="2000" b="1" kern="0" spc="-110" dirty="0" err="1">
                <a:solidFill>
                  <a:srgbClr val="000000"/>
                </a:solidFill>
                <a:latin typeface="휴먼명조"/>
                <a:ea typeface="휴먼명조"/>
              </a:rPr>
              <a:t>온열질환</a:t>
            </a:r>
            <a:r>
              <a:rPr lang="ko-KR" altLang="en-US" sz="2000" b="1" kern="0" spc="-110" dirty="0">
                <a:solidFill>
                  <a:srgbClr val="000000"/>
                </a:solidFill>
                <a:latin typeface="휴먼명조"/>
                <a:ea typeface="휴먼명조"/>
              </a:rPr>
              <a:t> 산재</a:t>
            </a:r>
            <a:r>
              <a:rPr lang="ko-KR" altLang="en-US" sz="2000" kern="0" spc="-110" dirty="0">
                <a:solidFill>
                  <a:srgbClr val="000000"/>
                </a:solidFill>
                <a:latin typeface="휴먼명조"/>
                <a:ea typeface="휴먼명조"/>
              </a:rPr>
              <a:t>는</a:t>
            </a:r>
            <a:r>
              <a:rPr lang="ko-KR" altLang="en-US" sz="2000" b="1" kern="0" spc="-110" dirty="0">
                <a:solidFill>
                  <a:srgbClr val="000000"/>
                </a:solidFill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en-US" altLang="ko-KR" sz="2000" b="1" kern="0" spc="-110" dirty="0">
                <a:solidFill>
                  <a:srgbClr val="000000"/>
                </a:solidFill>
                <a:latin typeface="HCI Poppy"/>
                <a:ea typeface="휴먼명조"/>
              </a:rPr>
              <a:t>182</a:t>
            </a:r>
            <a:r>
              <a:rPr lang="ko-KR" altLang="en-US" sz="2000" b="1" kern="0" spc="-110" dirty="0">
                <a:solidFill>
                  <a:srgbClr val="000000"/>
                </a:solidFill>
                <a:latin typeface="휴먼명조"/>
                <a:ea typeface="휴먼명조"/>
              </a:rPr>
              <a:t>명</a:t>
            </a:r>
            <a:r>
              <a:rPr lang="en-US" altLang="ko-KR" sz="2000" b="1" kern="0" spc="-110" dirty="0" smtClean="0">
                <a:solidFill>
                  <a:srgbClr val="000000"/>
                </a:solidFill>
                <a:effectLst/>
                <a:latin typeface="HCI Poppy"/>
                <a:ea typeface="휴먼명조"/>
              </a:rPr>
              <a:t>(</a:t>
            </a:r>
            <a:r>
              <a:rPr lang="ko-KR" altLang="en-US" sz="2000" b="1" kern="0" spc="-110" dirty="0" smtClean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사망 </a:t>
            </a:r>
            <a:r>
              <a:rPr lang="en-US" altLang="ko-KR" sz="2000" b="1" kern="0" spc="-110" dirty="0" smtClean="0">
                <a:solidFill>
                  <a:srgbClr val="000000"/>
                </a:solidFill>
                <a:effectLst/>
                <a:latin typeface="HCI Poppy"/>
                <a:ea typeface="휴먼명조"/>
              </a:rPr>
              <a:t>29</a:t>
            </a:r>
            <a:r>
              <a:rPr lang="ko-KR" altLang="en-US" sz="2000" b="1" kern="0" spc="-110" dirty="0" smtClean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명</a:t>
            </a:r>
            <a:r>
              <a:rPr lang="en-US" altLang="ko-KR" sz="2000" b="1" kern="0" spc="-110" dirty="0" smtClean="0">
                <a:solidFill>
                  <a:srgbClr val="000000"/>
                </a:solidFill>
                <a:effectLst/>
                <a:latin typeface="HCI Poppy"/>
                <a:ea typeface="휴먼명조"/>
              </a:rPr>
              <a:t>, ’16</a:t>
            </a:r>
            <a:r>
              <a:rPr lang="ko-KR" altLang="en-US" sz="2000" b="1" kern="0" spc="-110" dirty="0" smtClean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년 이후</a:t>
            </a:r>
            <a:r>
              <a:rPr lang="en-US" altLang="ko-KR" sz="2000" b="1" kern="0" spc="-110" dirty="0" smtClean="0">
                <a:solidFill>
                  <a:srgbClr val="000000"/>
                </a:solidFill>
                <a:effectLst/>
                <a:latin typeface="HCI Poppy"/>
                <a:ea typeface="휴먼명조"/>
              </a:rPr>
              <a:t>)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휴먼명조"/>
                <a:ea typeface="휴먼명조"/>
              </a:rPr>
              <a:t>발생 ⇒ </a:t>
            </a:r>
            <a:r>
              <a:rPr lang="ko-KR" altLang="en-US" sz="2000" b="1" kern="0" dirty="0">
                <a:solidFill>
                  <a:srgbClr val="000000"/>
                </a:solidFill>
                <a:latin typeface="휴먼명조"/>
                <a:ea typeface="휴먼명조"/>
              </a:rPr>
              <a:t>여름철 기온과 밀접한 </a:t>
            </a:r>
            <a:r>
              <a:rPr lang="ko-KR" altLang="en-US" sz="2000" b="1" kern="0" dirty="0" smtClean="0">
                <a:solidFill>
                  <a:srgbClr val="000000"/>
                </a:solidFill>
                <a:latin typeface="휴먼명조"/>
                <a:ea typeface="휴먼명조"/>
              </a:rPr>
              <a:t>관계</a:t>
            </a:r>
            <a:endParaRPr lang="ko-KR" altLang="en-US" sz="2000" kern="0" spc="0" dirty="0" smtClean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285750" indent="-285750" algn="just" fontAlgn="base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ko-KR" altLang="en-US" sz="2000" kern="0" spc="-70" dirty="0" smtClean="0">
                <a:solidFill>
                  <a:srgbClr val="000000"/>
                </a:solidFill>
                <a:latin typeface="휴먼명조"/>
                <a:ea typeface="휴먼명조"/>
              </a:rPr>
              <a:t> 주로 </a:t>
            </a:r>
            <a:r>
              <a:rPr lang="en-US" altLang="ko-KR" sz="2000" kern="0" spc="-70" dirty="0">
                <a:solidFill>
                  <a:srgbClr val="000000"/>
                </a:solidFill>
                <a:latin typeface="HCI Poppy"/>
                <a:ea typeface="휴먼명조"/>
              </a:rPr>
              <a:t>6~8</a:t>
            </a:r>
            <a:r>
              <a:rPr lang="ko-KR" altLang="en-US" sz="2000" kern="0" spc="-70" dirty="0">
                <a:solidFill>
                  <a:srgbClr val="000000"/>
                </a:solidFill>
                <a:latin typeface="휴먼명조"/>
                <a:ea typeface="휴먼명조"/>
              </a:rPr>
              <a:t>월에 발생하며 </a:t>
            </a:r>
            <a:r>
              <a:rPr lang="ko-KR" altLang="en-US" sz="2000" b="1" kern="0" spc="-70" dirty="0">
                <a:solidFill>
                  <a:srgbClr val="000000"/>
                </a:solidFill>
                <a:latin typeface="휴먼명조"/>
                <a:ea typeface="휴먼명조"/>
              </a:rPr>
              <a:t>더운 </a:t>
            </a:r>
            <a:r>
              <a:rPr lang="en-US" altLang="ko-KR" sz="2000" b="1" kern="0" spc="-70" dirty="0">
                <a:solidFill>
                  <a:srgbClr val="000000"/>
                </a:solidFill>
                <a:latin typeface="HCI Poppy"/>
                <a:ea typeface="휴먼명조"/>
              </a:rPr>
              <a:t>7~8</a:t>
            </a:r>
            <a:r>
              <a:rPr lang="ko-KR" altLang="en-US" sz="2000" b="1" kern="0" spc="-70" dirty="0">
                <a:solidFill>
                  <a:srgbClr val="000000"/>
                </a:solidFill>
                <a:latin typeface="휴먼명조"/>
                <a:ea typeface="휴먼명조"/>
              </a:rPr>
              <a:t>월에 집중</a:t>
            </a:r>
            <a:r>
              <a:rPr lang="en-US" altLang="ko-KR" sz="2000" b="1" kern="0" spc="-70" dirty="0" smtClean="0">
                <a:solidFill>
                  <a:srgbClr val="000000"/>
                </a:solidFill>
                <a:effectLst/>
                <a:latin typeface="HCI Poppy"/>
                <a:ea typeface="휴먼명조"/>
              </a:rPr>
              <a:t>(172</a:t>
            </a:r>
            <a:r>
              <a:rPr lang="ko-KR" altLang="en-US" sz="2000" b="1" kern="0" spc="-70" dirty="0" smtClean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명</a:t>
            </a:r>
            <a:r>
              <a:rPr lang="en-US" altLang="ko-KR" sz="2000" b="1" kern="0" spc="-70" dirty="0" smtClean="0">
                <a:solidFill>
                  <a:srgbClr val="000000"/>
                </a:solidFill>
                <a:effectLst/>
                <a:latin typeface="HCI Poppy"/>
                <a:ea typeface="휴먼명조"/>
              </a:rPr>
              <a:t>, 94.5%)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13" name="_x420357736" descr="EMB0000302803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5" y="2694316"/>
            <a:ext cx="5141595" cy="319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_x420357576" descr="EMB0000302803d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80" y="2694316"/>
            <a:ext cx="5140960" cy="319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4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0" y="0"/>
            <a:ext cx="12192000" cy="10293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altLang="ko-KR" dirty="0" smtClean="0"/>
              <a:t>  </a:t>
            </a:r>
            <a:r>
              <a:rPr lang="ko-KR" altLang="en-US" b="1" dirty="0" smtClean="0"/>
              <a:t>업종별 </a:t>
            </a:r>
            <a:r>
              <a:rPr lang="ko-KR" altLang="en-US" b="1" dirty="0" err="1" smtClean="0"/>
              <a:t>온열질환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발생현황</a:t>
            </a:r>
            <a:r>
              <a:rPr lang="en-US" altLang="ko-KR" sz="2400" b="1" dirty="0" smtClean="0"/>
              <a:t>(‘16~’21</a:t>
            </a:r>
            <a:r>
              <a:rPr lang="ko-KR" altLang="en-US" sz="2400" b="1" dirty="0" smtClean="0"/>
              <a:t>년 산업재해승인자료 기준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829535"/>
              </p:ext>
            </p:extLst>
          </p:nvPr>
        </p:nvGraphicFramePr>
        <p:xfrm>
          <a:off x="731518" y="2486144"/>
          <a:ext cx="10861042" cy="4077216"/>
        </p:xfrm>
        <a:graphic>
          <a:graphicData uri="http://schemas.openxmlformats.org/drawingml/2006/table">
            <a:tbl>
              <a:tblPr/>
              <a:tblGrid>
                <a:gridCol w="5430521">
                  <a:extLst>
                    <a:ext uri="{9D8B030D-6E8A-4147-A177-3AD203B41FA5}">
                      <a16:colId xmlns:a16="http://schemas.microsoft.com/office/drawing/2014/main" val="2938079388"/>
                    </a:ext>
                  </a:extLst>
                </a:gridCol>
                <a:gridCol w="5430521">
                  <a:extLst>
                    <a:ext uri="{9D8B030D-6E8A-4147-A177-3AD203B41FA5}">
                      <a16:colId xmlns:a16="http://schemas.microsoft.com/office/drawing/2014/main" val="4242373732"/>
                    </a:ext>
                  </a:extLst>
                </a:gridCol>
              </a:tblGrid>
              <a:tr h="3574217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922982"/>
                  </a:ext>
                </a:extLst>
              </a:tr>
              <a:tr h="50299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643133"/>
                  </a:ext>
                </a:extLst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538478" y="1117601"/>
            <a:ext cx="11155682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/>
              <a:t> </a:t>
            </a:r>
            <a:r>
              <a:rPr lang="ko-KR" altLang="en-US" b="1" dirty="0" smtClean="0"/>
              <a:t>건설업</a:t>
            </a:r>
            <a:r>
              <a:rPr lang="en-US" altLang="ko-KR" b="1" dirty="0"/>
              <a:t>(87</a:t>
            </a:r>
            <a:r>
              <a:rPr lang="ko-KR" altLang="en-US" b="1" dirty="0"/>
              <a:t>명</a:t>
            </a:r>
            <a:r>
              <a:rPr lang="en-US" altLang="ko-KR" b="1" dirty="0"/>
              <a:t>), </a:t>
            </a:r>
            <a:r>
              <a:rPr lang="ko-KR" altLang="en-US" b="1" dirty="0"/>
              <a:t>기타 업종</a:t>
            </a:r>
            <a:r>
              <a:rPr lang="en-US" altLang="ko-KR" b="1" dirty="0"/>
              <a:t>(54</a:t>
            </a:r>
            <a:r>
              <a:rPr lang="ko-KR" altLang="en-US" b="1" dirty="0"/>
              <a:t>명</a:t>
            </a:r>
            <a:r>
              <a:rPr lang="en-US" altLang="ko-KR" b="1" dirty="0"/>
              <a:t>), </a:t>
            </a:r>
            <a:r>
              <a:rPr lang="ko-KR" altLang="en-US" b="1" dirty="0"/>
              <a:t>제조업</a:t>
            </a:r>
            <a:r>
              <a:rPr lang="en-US" altLang="ko-KR" b="1" dirty="0"/>
              <a:t>(25</a:t>
            </a:r>
            <a:r>
              <a:rPr lang="ko-KR" altLang="en-US" b="1" dirty="0"/>
              <a:t>명</a:t>
            </a:r>
            <a:r>
              <a:rPr lang="en-US" altLang="ko-KR" b="1" dirty="0"/>
              <a:t>), </a:t>
            </a:r>
            <a:r>
              <a:rPr lang="ko-KR" altLang="en-US" b="1" dirty="0"/>
              <a:t>농업</a:t>
            </a:r>
            <a:r>
              <a:rPr lang="en-US" altLang="ko-KR" b="1" dirty="0"/>
              <a:t>(6</a:t>
            </a:r>
            <a:r>
              <a:rPr lang="ko-KR" altLang="en-US" b="1" dirty="0"/>
              <a:t>명</a:t>
            </a:r>
            <a:r>
              <a:rPr lang="en-US" altLang="ko-KR" b="1" dirty="0"/>
              <a:t>), </a:t>
            </a:r>
            <a:r>
              <a:rPr lang="ko-KR" altLang="en-US" b="1" dirty="0"/>
              <a:t>임업</a:t>
            </a:r>
            <a:r>
              <a:rPr lang="en-US" altLang="ko-KR" b="1" dirty="0"/>
              <a:t>(5</a:t>
            </a:r>
            <a:r>
              <a:rPr lang="ko-KR" altLang="en-US" b="1" dirty="0"/>
              <a:t>명</a:t>
            </a:r>
            <a:r>
              <a:rPr lang="en-US" altLang="ko-KR" b="1" dirty="0"/>
              <a:t>), </a:t>
            </a:r>
            <a:r>
              <a:rPr lang="ko-KR" altLang="en-US" b="1" dirty="0"/>
              <a:t>운수</a:t>
            </a:r>
            <a:r>
              <a:rPr lang="en-US" altLang="ko-KR" b="1" dirty="0"/>
              <a:t>·</a:t>
            </a:r>
            <a:r>
              <a:rPr lang="ko-KR" altLang="en-US" b="1" dirty="0"/>
              <a:t>창고 및 통신업</a:t>
            </a:r>
            <a:r>
              <a:rPr lang="en-US" altLang="ko-KR" b="1" dirty="0"/>
              <a:t>(5</a:t>
            </a:r>
            <a:r>
              <a:rPr lang="ko-KR" altLang="en-US" b="1" dirty="0"/>
              <a:t>명</a:t>
            </a:r>
            <a:r>
              <a:rPr lang="en-US" altLang="ko-KR" b="1" dirty="0" smtClean="0"/>
              <a:t>) </a:t>
            </a:r>
            <a:r>
              <a:rPr lang="ko-KR" altLang="en-US" dirty="0" smtClean="0"/>
              <a:t>순으로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온열질환자가 발생하였으며</a:t>
            </a:r>
            <a:r>
              <a:rPr lang="en-US" altLang="ko-KR" dirty="0" smtClean="0"/>
              <a:t>,</a:t>
            </a:r>
            <a:endParaRPr lang="ko-KR" altLang="en-US" dirty="0"/>
          </a:p>
          <a:p>
            <a:pPr algn="just" fontAlgn="base">
              <a:spcBef>
                <a:spcPts val="1000"/>
              </a:spcBef>
            </a:pPr>
            <a:r>
              <a:rPr lang="ko-KR" altLang="en-US" sz="2000" kern="0" spc="-70" dirty="0" smtClean="0">
                <a:solidFill>
                  <a:srgbClr val="000000"/>
                </a:solidFill>
                <a:latin typeface="휴먼명조"/>
                <a:ea typeface="휴먼명조"/>
              </a:rPr>
              <a:t>     </a:t>
            </a:r>
            <a:r>
              <a:rPr lang="ko-KR" altLang="en-US" sz="2000" kern="0" spc="-7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 </a:t>
            </a:r>
            <a:r>
              <a:rPr lang="ko-KR" altLang="en-US" sz="2000" b="1" kern="0" spc="-70" dirty="0" smtClean="0">
                <a:solidFill>
                  <a:srgbClr val="C00000"/>
                </a:solidFill>
                <a:latin typeface="휴먼명조"/>
                <a:ea typeface="휴먼명조"/>
              </a:rPr>
              <a:t>사망자의 약 </a:t>
            </a:r>
            <a:r>
              <a:rPr lang="en-US" altLang="ko-KR" sz="2000" b="1" kern="0" spc="-70" dirty="0" smtClean="0">
                <a:solidFill>
                  <a:srgbClr val="C00000"/>
                </a:solidFill>
                <a:latin typeface="휴먼명조"/>
                <a:ea typeface="휴먼명조"/>
              </a:rPr>
              <a:t>69%(20</a:t>
            </a:r>
            <a:r>
              <a:rPr lang="ko-KR" altLang="en-US" sz="2000" b="1" kern="0" spc="-70" dirty="0" smtClean="0">
                <a:solidFill>
                  <a:srgbClr val="C00000"/>
                </a:solidFill>
                <a:latin typeface="휴먼명조"/>
                <a:ea typeface="휴먼명조"/>
              </a:rPr>
              <a:t>명</a:t>
            </a:r>
            <a:r>
              <a:rPr lang="en-US" altLang="ko-KR" sz="2000" b="1" kern="0" spc="-70" dirty="0" smtClean="0">
                <a:solidFill>
                  <a:srgbClr val="C00000"/>
                </a:solidFill>
                <a:latin typeface="휴먼명조"/>
                <a:ea typeface="휴먼명조"/>
              </a:rPr>
              <a:t>)</a:t>
            </a:r>
            <a:r>
              <a:rPr lang="ko-KR" altLang="en-US" sz="2000" kern="0" spc="-70" dirty="0" smtClean="0">
                <a:latin typeface="휴먼명조"/>
                <a:ea typeface="휴먼명조"/>
              </a:rPr>
              <a:t>는</a:t>
            </a:r>
            <a:r>
              <a:rPr lang="ko-KR" altLang="en-US" sz="2000" kern="0" spc="-70" dirty="0" smtClean="0">
                <a:solidFill>
                  <a:srgbClr val="C00000"/>
                </a:solidFill>
                <a:latin typeface="휴먼명조"/>
                <a:ea typeface="휴먼명조"/>
              </a:rPr>
              <a:t> </a:t>
            </a:r>
            <a:r>
              <a:rPr lang="ko-KR" altLang="en-US" sz="2000" b="1" kern="0" spc="-70" dirty="0" smtClean="0">
                <a:solidFill>
                  <a:srgbClr val="C00000"/>
                </a:solidFill>
                <a:latin typeface="휴먼명조"/>
                <a:ea typeface="휴먼명조"/>
              </a:rPr>
              <a:t>건설업</a:t>
            </a:r>
            <a:r>
              <a:rPr lang="ko-KR" altLang="en-US" sz="2000" kern="0" spc="-70" dirty="0" smtClean="0">
                <a:latin typeface="휴먼명조"/>
                <a:ea typeface="휴먼명조"/>
              </a:rPr>
              <a:t>에서 발생함</a:t>
            </a:r>
            <a:endParaRPr lang="ko-KR" altLang="en-US" sz="2000" kern="0" spc="0" dirty="0"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47" y="3007360"/>
            <a:ext cx="10158983" cy="3444239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0" y="2579960"/>
            <a:ext cx="643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altLang="ko-KR" b="1" dirty="0" smtClean="0">
                <a:latin typeface="Bauhaus 93" panose="04030905020B02020C02" pitchFamily="82" charset="0"/>
                <a:ea typeface="Batang" panose="02030600000101010101" pitchFamily="18" charset="-127"/>
              </a:rPr>
              <a:t>&lt; </a:t>
            </a:r>
            <a:r>
              <a:rPr lang="ko-KR" altLang="en-US" b="1" dirty="0" smtClean="0"/>
              <a:t>연도별</a:t>
            </a:r>
            <a:r>
              <a:rPr lang="en-US" altLang="ko-KR" b="1" dirty="0"/>
              <a:t>·</a:t>
            </a:r>
            <a:r>
              <a:rPr lang="ko-KR" altLang="en-US" b="1" dirty="0"/>
              <a:t>업종별 폭염에 의한 </a:t>
            </a:r>
            <a:r>
              <a:rPr lang="ko-KR" altLang="en-US" b="1" dirty="0" err="1"/>
              <a:t>온열질환</a:t>
            </a:r>
            <a:r>
              <a:rPr lang="ko-KR" altLang="en-US" b="1" dirty="0"/>
              <a:t> </a:t>
            </a:r>
            <a:r>
              <a:rPr lang="ko-KR" altLang="en-US" b="1" dirty="0" err="1"/>
              <a:t>발생현황</a:t>
            </a:r>
            <a:r>
              <a:rPr lang="en-US" altLang="ko-KR" dirty="0"/>
              <a:t>(</a:t>
            </a:r>
            <a:r>
              <a:rPr lang="ko-KR" altLang="en-US" dirty="0"/>
              <a:t>단위</a:t>
            </a:r>
            <a:r>
              <a:rPr lang="en-US" altLang="ko-KR" dirty="0"/>
              <a:t>: </a:t>
            </a:r>
            <a:r>
              <a:rPr lang="ko-KR" altLang="en-US" dirty="0" smtClean="0"/>
              <a:t>명</a:t>
            </a:r>
            <a:r>
              <a:rPr lang="en-US" altLang="ko-KR" dirty="0" smtClean="0"/>
              <a:t>) </a:t>
            </a:r>
            <a:r>
              <a:rPr lang="en-US" altLang="ko-KR" dirty="0" smtClean="0">
                <a:latin typeface="Bauhaus 93" panose="04030905020B02020C02" pitchFamily="82" charset="0"/>
              </a:rPr>
              <a:t>&gt;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033520" y="3299787"/>
            <a:ext cx="1198880" cy="126205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0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0" y="-71120"/>
            <a:ext cx="12192000" cy="10293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altLang="ko-KR" dirty="0" smtClean="0"/>
              <a:t>  </a:t>
            </a:r>
            <a:r>
              <a:rPr lang="en-US" altLang="ko-KR" b="1" dirty="0" smtClean="0"/>
              <a:t>’22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7</a:t>
            </a:r>
            <a:r>
              <a:rPr lang="ko-KR" altLang="en-US" b="1" dirty="0" smtClean="0"/>
              <a:t>월 </a:t>
            </a:r>
            <a:r>
              <a:rPr lang="ko-KR" altLang="en-US" b="1" dirty="0" err="1" smtClean="0"/>
              <a:t>온열질환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의심</a:t>
            </a:r>
            <a:r>
              <a:rPr lang="en-US" altLang="ko-KR" b="1" dirty="0" smtClean="0"/>
              <a:t>) </a:t>
            </a:r>
            <a:r>
              <a:rPr lang="ko-KR" altLang="en-US" b="1" dirty="0" err="1" smtClean="0"/>
              <a:t>발생사례</a:t>
            </a:r>
            <a:endParaRPr lang="ko-KR" altLang="en-US" sz="2400" b="1" dirty="0"/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528483983"/>
              </p:ext>
            </p:extLst>
          </p:nvPr>
        </p:nvGraphicFramePr>
        <p:xfrm>
          <a:off x="624840" y="958215"/>
          <a:ext cx="10876280" cy="545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3600" y="2385814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사례</a:t>
            </a:r>
            <a:r>
              <a:rPr lang="en-US" altLang="ko-KR" b="1" dirty="0" smtClean="0"/>
              <a:t>1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80480" y="2384027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사례</a:t>
            </a:r>
            <a:r>
              <a:rPr lang="en-US" altLang="ko-KR" b="1" dirty="0" smtClean="0"/>
              <a:t>2</a:t>
            </a:r>
            <a:endParaRPr lang="ko-KR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80480" y="4399974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사례</a:t>
            </a:r>
            <a:r>
              <a:rPr lang="en-US" altLang="ko-KR" b="1" dirty="0" smtClean="0"/>
              <a:t>4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3600" y="4399974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사례</a:t>
            </a:r>
            <a:r>
              <a:rPr lang="en-US" altLang="ko-KR" b="1" dirty="0" smtClean="0"/>
              <a:t>3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2838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0" y="0"/>
            <a:ext cx="12192000" cy="10293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altLang="ko-KR" dirty="0" smtClean="0"/>
              <a:t>  </a:t>
            </a:r>
            <a:r>
              <a:rPr lang="ko-KR" altLang="en-US" b="1" dirty="0" smtClean="0"/>
              <a:t>건설업 </a:t>
            </a:r>
            <a:r>
              <a:rPr lang="ko-KR" altLang="en-US" b="1" dirty="0" err="1" smtClean="0"/>
              <a:t>온열질환</a:t>
            </a:r>
            <a:r>
              <a:rPr lang="ko-KR" altLang="en-US" b="1" dirty="0" smtClean="0"/>
              <a:t> 발생 상위 </a:t>
            </a:r>
            <a:r>
              <a:rPr lang="en-US" altLang="ko-KR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TOP10 </a:t>
            </a:r>
            <a:r>
              <a:rPr lang="ko-KR" altLang="en-US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작업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642526"/>
              </p:ext>
            </p:extLst>
          </p:nvPr>
        </p:nvGraphicFramePr>
        <p:xfrm>
          <a:off x="731518" y="2854960"/>
          <a:ext cx="10861042" cy="3708401"/>
        </p:xfrm>
        <a:graphic>
          <a:graphicData uri="http://schemas.openxmlformats.org/drawingml/2006/table">
            <a:tbl>
              <a:tblPr/>
              <a:tblGrid>
                <a:gridCol w="10861042">
                  <a:extLst>
                    <a:ext uri="{9D8B030D-6E8A-4147-A177-3AD203B41FA5}">
                      <a16:colId xmlns:a16="http://schemas.microsoft.com/office/drawing/2014/main" val="2938079388"/>
                    </a:ext>
                  </a:extLst>
                </a:gridCol>
              </a:tblGrid>
              <a:tr h="37084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922982"/>
                  </a:ext>
                </a:extLst>
              </a:tr>
            </a:tbl>
          </a:graphicData>
        </a:graphic>
      </p:graphicFrame>
      <p:graphicFrame>
        <p:nvGraphicFramePr>
          <p:cNvPr id="9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599968"/>
              </p:ext>
            </p:extLst>
          </p:nvPr>
        </p:nvGraphicFramePr>
        <p:xfrm>
          <a:off x="899832" y="3048000"/>
          <a:ext cx="10580967" cy="366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8" y="1029334"/>
            <a:ext cx="10861042" cy="2079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7867" y="6131730"/>
            <a:ext cx="460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* </a:t>
            </a:r>
            <a:r>
              <a:rPr lang="ko-KR" altLang="en-US" sz="1600" dirty="0" smtClean="0"/>
              <a:t>단위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명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산업재해 승인기준</a:t>
            </a:r>
            <a:r>
              <a:rPr lang="en-US" altLang="ko-KR" sz="1600" dirty="0" smtClean="0"/>
              <a:t>(’16~‘21</a:t>
            </a:r>
            <a:r>
              <a:rPr lang="ko-KR" altLang="en-US" sz="1600" dirty="0" smtClean="0"/>
              <a:t>년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985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0" y="0"/>
            <a:ext cx="12192000" cy="10293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altLang="ko-KR" dirty="0" smtClean="0"/>
              <a:t>  </a:t>
            </a:r>
            <a:r>
              <a:rPr lang="ko-KR" altLang="en-US" b="1" dirty="0" smtClean="0"/>
              <a:t>건설현장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온열질환</a:t>
            </a:r>
            <a:r>
              <a:rPr lang="ko-KR" altLang="en-US" b="1" dirty="0" smtClean="0"/>
              <a:t> 예방 대책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176" y="1461746"/>
            <a:ext cx="330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C00000"/>
                </a:solidFill>
              </a:rPr>
              <a:t>&lt; </a:t>
            </a:r>
            <a:r>
              <a:rPr lang="ko-KR" altLang="en-US" sz="2400" b="1" dirty="0" err="1" smtClean="0">
                <a:solidFill>
                  <a:srgbClr val="C00000"/>
                </a:solidFill>
              </a:rPr>
              <a:t>온열질환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2400" b="1" dirty="0" err="1" smtClean="0">
                <a:solidFill>
                  <a:srgbClr val="C00000"/>
                </a:solidFill>
              </a:rPr>
              <a:t>예방수칙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&gt;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45835" y="281748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val="1603972320"/>
              </p:ext>
            </p:extLst>
          </p:nvPr>
        </p:nvGraphicFramePr>
        <p:xfrm>
          <a:off x="697530" y="2136711"/>
          <a:ext cx="10937744" cy="408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9520" y="-8890"/>
            <a:ext cx="1802480" cy="159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0" y="0"/>
            <a:ext cx="12192000" cy="10293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altLang="ko-KR" dirty="0" smtClean="0"/>
              <a:t>  </a:t>
            </a:r>
            <a:r>
              <a:rPr lang="ko-KR" altLang="en-US" b="1" dirty="0" smtClean="0"/>
              <a:t>건설현장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온열질환</a:t>
            </a:r>
            <a:r>
              <a:rPr lang="ko-KR" altLang="en-US" b="1" dirty="0" smtClean="0"/>
              <a:t> 예방 대책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72" y="1029335"/>
            <a:ext cx="9915590" cy="5739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141" y="1150041"/>
            <a:ext cx="1296785" cy="1384995"/>
          </a:xfrm>
          <a:prstGeom prst="rect">
            <a:avLst/>
          </a:prstGeom>
          <a:solidFill>
            <a:srgbClr val="FFC000"/>
          </a:solidFill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err="1" smtClean="0">
                <a:solidFill>
                  <a:srgbClr val="C00000"/>
                </a:solidFill>
              </a:rPr>
              <a:t>작업시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rgbClr val="C00000"/>
                </a:solidFill>
              </a:rPr>
              <a:t>확인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rgbClr val="C00000"/>
                </a:solidFill>
              </a:rPr>
              <a:t>사항</a:t>
            </a:r>
            <a:endParaRPr lang="ko-KR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9293" y="0"/>
            <a:ext cx="1802480" cy="159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0" y="0"/>
            <a:ext cx="12192000" cy="10293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altLang="ko-KR" dirty="0" smtClean="0"/>
              <a:t>  </a:t>
            </a:r>
            <a:r>
              <a:rPr lang="ko-KR" altLang="en-US" b="1" dirty="0" smtClean="0"/>
              <a:t>건설현장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온열질환</a:t>
            </a:r>
            <a:r>
              <a:rPr lang="ko-KR" altLang="en-US" b="1" dirty="0" smtClean="0"/>
              <a:t> 예방 대책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3727" y="1065545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C00000"/>
                </a:solidFill>
              </a:rPr>
              <a:t>&lt; </a:t>
            </a:r>
            <a:r>
              <a:rPr lang="ko-KR" altLang="en-US" sz="2400" b="1" dirty="0" err="1" smtClean="0">
                <a:solidFill>
                  <a:srgbClr val="C00000"/>
                </a:solidFill>
              </a:rPr>
              <a:t>작업시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2400" b="1" dirty="0" err="1" smtClean="0">
                <a:solidFill>
                  <a:srgbClr val="C00000"/>
                </a:solidFill>
              </a:rPr>
              <a:t>확인사항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&gt;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869" y="1461381"/>
            <a:ext cx="4758443" cy="516030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81" y="1390260"/>
            <a:ext cx="4106131" cy="538402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225863" y="5314423"/>
            <a:ext cx="7370156" cy="1049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658521" y="5462193"/>
            <a:ext cx="8216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&lt;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기상청 날씨누리 기상특보 또는 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</a:rPr>
              <a:t>날씨알리미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</a:rPr>
              <a:t>앱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통한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ctr" fontAlgn="base" latinLnBrk="0"/>
            <a:r>
              <a:rPr lang="ko-KR" altLang="en-US" sz="2000" b="1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체감온도</a:t>
            </a:r>
            <a:r>
              <a:rPr lang="en-US" altLang="ko-KR" sz="2000" b="1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,  </a:t>
            </a:r>
            <a:r>
              <a:rPr lang="ko-KR" altLang="en-US" sz="2000" b="1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폭염특보 상시 확인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&gt;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520" y="0"/>
            <a:ext cx="1802480" cy="159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0" y="0"/>
            <a:ext cx="12192000" cy="10293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altLang="ko-KR" dirty="0" smtClean="0"/>
              <a:t>  </a:t>
            </a:r>
            <a:r>
              <a:rPr lang="ko-KR" altLang="en-US" b="1" dirty="0" smtClean="0"/>
              <a:t>건설현장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온열질환</a:t>
            </a:r>
            <a:r>
              <a:rPr lang="ko-KR" altLang="en-US" b="1" dirty="0" smtClean="0"/>
              <a:t> 예방 대책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980" y="71120"/>
            <a:ext cx="1802480" cy="1597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58423"/>
            <a:ext cx="383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C00000"/>
                </a:solidFill>
              </a:rPr>
              <a:t>&lt; 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폭염 단계별 대응요령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&gt;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45835" y="281748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1048044" y="1720965"/>
            <a:ext cx="9705593" cy="1257842"/>
            <a:chOff x="2127378" y="1955175"/>
            <a:chExt cx="8229602" cy="1331447"/>
          </a:xfrm>
        </p:grpSpPr>
        <p:sp>
          <p:nvSpPr>
            <p:cNvPr id="10" name="직사각형 9"/>
            <p:cNvSpPr/>
            <p:nvPr/>
          </p:nvSpPr>
          <p:spPr>
            <a:xfrm>
              <a:off x="2949181" y="1955175"/>
              <a:ext cx="7407799" cy="1319514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2127378" y="1967108"/>
              <a:ext cx="1643605" cy="1319514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048044" y="3070857"/>
            <a:ext cx="9705593" cy="1090914"/>
            <a:chOff x="2127378" y="1955175"/>
            <a:chExt cx="8229602" cy="1331447"/>
          </a:xfrm>
        </p:grpSpPr>
        <p:sp>
          <p:nvSpPr>
            <p:cNvPr id="23" name="직사각형 22"/>
            <p:cNvSpPr/>
            <p:nvPr/>
          </p:nvSpPr>
          <p:spPr>
            <a:xfrm>
              <a:off x="2949181" y="1955175"/>
              <a:ext cx="7407799" cy="1319514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2127378" y="1967108"/>
              <a:ext cx="1643605" cy="131951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1048045" y="5554862"/>
            <a:ext cx="9624570" cy="1090914"/>
            <a:chOff x="2127378" y="1955175"/>
            <a:chExt cx="8229602" cy="1331447"/>
          </a:xfrm>
        </p:grpSpPr>
        <p:sp>
          <p:nvSpPr>
            <p:cNvPr id="26" name="직사각형 25"/>
            <p:cNvSpPr/>
            <p:nvPr/>
          </p:nvSpPr>
          <p:spPr>
            <a:xfrm>
              <a:off x="2949181" y="1955175"/>
              <a:ext cx="7407799" cy="13195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2127378" y="1967108"/>
              <a:ext cx="1643605" cy="131951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39354" y="1959550"/>
            <a:ext cx="1630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관심</a:t>
            </a:r>
            <a:endParaRPr lang="en-US" altLang="ko-KR" dirty="0" smtClean="0"/>
          </a:p>
          <a:p>
            <a:pPr algn="ctr"/>
            <a:r>
              <a:rPr lang="en-US" altLang="ko-KR" sz="1200" dirty="0" smtClean="0"/>
              <a:t>(</a:t>
            </a:r>
            <a:r>
              <a:rPr lang="ko-KR" altLang="en-US" sz="1200" dirty="0" smtClean="0"/>
              <a:t>체감온도 </a:t>
            </a:r>
            <a:r>
              <a:rPr lang="en-US" altLang="ko-KR" sz="1200" dirty="0" smtClean="0"/>
              <a:t>31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℃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이상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1048044" y="3338670"/>
            <a:ext cx="19364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주의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폭염주의보</a:t>
            </a:r>
            <a:endParaRPr lang="en-US" altLang="ko-KR" dirty="0" smtClean="0"/>
          </a:p>
          <a:p>
            <a:pPr algn="ctr"/>
            <a:r>
              <a:rPr lang="en-US" altLang="ko-KR" sz="1200" dirty="0" smtClean="0"/>
              <a:t>(</a:t>
            </a:r>
            <a:r>
              <a:rPr lang="ko-KR" altLang="en-US" sz="1200" dirty="0" smtClean="0"/>
              <a:t>체감온도 </a:t>
            </a:r>
            <a:r>
              <a:rPr lang="en-US" altLang="ko-KR" sz="1200" dirty="0" smtClean="0"/>
              <a:t>33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℃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이상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1152751" y="5806637"/>
            <a:ext cx="1630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위험</a:t>
            </a:r>
            <a:endParaRPr lang="en-US" altLang="ko-KR" dirty="0" smtClean="0"/>
          </a:p>
          <a:p>
            <a:pPr algn="ctr"/>
            <a:r>
              <a:rPr lang="en-US" altLang="ko-KR" sz="1200" dirty="0" smtClean="0"/>
              <a:t>(</a:t>
            </a:r>
            <a:r>
              <a:rPr lang="ko-KR" altLang="en-US" sz="1200" dirty="0" smtClean="0"/>
              <a:t>체감온도 </a:t>
            </a:r>
            <a:r>
              <a:rPr lang="en-US" altLang="ko-KR" sz="1200" dirty="0" smtClean="0"/>
              <a:t>38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℃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이상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3922976" y="1311811"/>
            <a:ext cx="694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pc="-150" dirty="0" smtClean="0"/>
              <a:t>  </a:t>
            </a:r>
            <a:r>
              <a:rPr lang="en-US" altLang="ko-KR" spc="-150" dirty="0" smtClean="0"/>
              <a:t>‘</a:t>
            </a:r>
            <a:r>
              <a:rPr lang="ko-KR" altLang="en-US" spc="-150" dirty="0" smtClean="0"/>
              <a:t>폭염에 의한 열사병 예방 </a:t>
            </a:r>
            <a:r>
              <a:rPr lang="en-US" altLang="ko-KR" spc="-150" dirty="0" smtClean="0"/>
              <a:t>3</a:t>
            </a:r>
            <a:r>
              <a:rPr lang="ko-KR" altLang="en-US" spc="-150" dirty="0" smtClean="0"/>
              <a:t>대 </a:t>
            </a:r>
            <a:r>
              <a:rPr lang="ko-KR" altLang="en-US" spc="-150" dirty="0" err="1" smtClean="0"/>
              <a:t>기본수칙</a:t>
            </a:r>
            <a:r>
              <a:rPr lang="ko-KR" altLang="en-US" spc="-150" dirty="0" smtClean="0"/>
              <a:t> </a:t>
            </a:r>
            <a:r>
              <a:rPr lang="ko-KR" altLang="en-US" spc="-150" dirty="0" err="1" smtClean="0"/>
              <a:t>이행가이드</a:t>
            </a:r>
            <a:r>
              <a:rPr lang="en-US" altLang="ko-KR" spc="-150" dirty="0" smtClean="0"/>
              <a:t>(2022)’  </a:t>
            </a:r>
            <a:r>
              <a:rPr lang="ko-KR" altLang="en-US" spc="-150" dirty="0" smtClean="0"/>
              <a:t>참조 </a:t>
            </a:r>
            <a:endParaRPr lang="ko-KR" altLang="en-US" spc="-150" dirty="0"/>
          </a:p>
        </p:txBody>
      </p:sp>
      <p:sp>
        <p:nvSpPr>
          <p:cNvPr id="38" name="TextBox 37"/>
          <p:cNvSpPr txBox="1"/>
          <p:nvPr/>
        </p:nvSpPr>
        <p:spPr>
          <a:xfrm>
            <a:off x="3016658" y="1834594"/>
            <a:ext cx="7603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dirty="0" smtClean="0"/>
              <a:t>기상청 </a:t>
            </a:r>
            <a:r>
              <a:rPr lang="ko-KR" altLang="en-US" sz="1600" dirty="0" err="1" smtClean="0"/>
              <a:t>날씨누리</a:t>
            </a:r>
            <a:r>
              <a:rPr lang="ko-KR" altLang="en-US" sz="1600" dirty="0" smtClean="0"/>
              <a:t> 홈페이지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또는 </a:t>
            </a:r>
            <a:r>
              <a:rPr lang="ko-KR" altLang="en-US" sz="1600" dirty="0" err="1" smtClean="0"/>
              <a:t>날씨누리</a:t>
            </a:r>
            <a:r>
              <a:rPr lang="ko-KR" altLang="en-US" sz="1600" dirty="0" smtClean="0"/>
              <a:t> 앱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등을 통해 기상상황 확인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근로자에게 폭염 정보 제공</a:t>
            </a:r>
            <a:endParaRPr lang="en-US" altLang="ko-KR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dirty="0" smtClean="0"/>
              <a:t>시원하고 </a:t>
            </a:r>
            <a:r>
              <a:rPr lang="ko-KR" altLang="en-US" sz="1600" dirty="0" err="1" smtClean="0"/>
              <a:t>꺠끗한</a:t>
            </a:r>
            <a:r>
              <a:rPr lang="ko-KR" altLang="en-US" sz="1600" dirty="0" smtClean="0"/>
              <a:t> 물과 근로자가 쉴 수 있는 그늘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휴식공간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준비</a:t>
            </a:r>
            <a:endParaRPr lang="en-US" altLang="ko-KR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dirty="0" smtClean="0"/>
              <a:t>열사병 등 </a:t>
            </a:r>
            <a:r>
              <a:rPr lang="ko-KR" altLang="en-US" sz="1600" dirty="0" err="1" smtClean="0"/>
              <a:t>온열질환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민감군</a:t>
            </a:r>
            <a:r>
              <a:rPr lang="ko-KR" altLang="en-US" sz="1600" dirty="0" smtClean="0"/>
              <a:t> 및 </a:t>
            </a:r>
            <a:r>
              <a:rPr lang="ko-KR" altLang="en-US" sz="1600" dirty="0" err="1" smtClean="0"/>
              <a:t>작업강도가</a:t>
            </a:r>
            <a:r>
              <a:rPr lang="ko-KR" altLang="en-US" sz="1600" dirty="0" smtClean="0"/>
              <a:t> 높은 힘든 작업 사전 확인 구분</a:t>
            </a:r>
            <a:endParaRPr lang="ko-KR" alt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3061200" y="3217161"/>
            <a:ext cx="7503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dirty="0" smtClean="0"/>
              <a:t>시원하고 깨끗한 물과 근로자가 쉴 수 있는 그늘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휴식공간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제공</a:t>
            </a:r>
            <a:endParaRPr lang="en-US" altLang="ko-KR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dirty="0" smtClean="0"/>
              <a:t>매시간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분씩 그늘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휴식공간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에서 휴식하기</a:t>
            </a:r>
            <a:endParaRPr lang="en-US" altLang="ko-KR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dirty="0" smtClean="0"/>
              <a:t>무더위 시간대</a:t>
            </a:r>
            <a:r>
              <a:rPr lang="en-US" altLang="ko-KR" sz="1600" dirty="0" smtClean="0"/>
              <a:t>(14~17</a:t>
            </a:r>
            <a:r>
              <a:rPr lang="ko-KR" altLang="en-US" sz="1600" dirty="0" smtClean="0"/>
              <a:t>시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에는 </a:t>
            </a:r>
            <a:r>
              <a:rPr lang="ko-KR" altLang="en-US" sz="1600" dirty="0" err="1" smtClean="0"/>
              <a:t>옥외작업</a:t>
            </a:r>
            <a:r>
              <a:rPr lang="ko-KR" altLang="en-US" sz="1600" dirty="0" smtClean="0"/>
              <a:t> 단축 또는 </a:t>
            </a:r>
            <a:r>
              <a:rPr lang="ko-KR" altLang="en-US" sz="1600" dirty="0" err="1" smtClean="0"/>
              <a:t>작업시간대</a:t>
            </a:r>
            <a:r>
              <a:rPr lang="ko-KR" altLang="en-US" sz="1600" dirty="0" smtClean="0"/>
              <a:t> 조정</a:t>
            </a:r>
            <a:endParaRPr lang="ko-KR" alt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016658" y="4454485"/>
            <a:ext cx="7466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dirty="0" smtClean="0"/>
              <a:t>시원하고 깨끗한 물과 근로자가 쉴 수 있는 그늘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휴식공간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제공</a:t>
            </a:r>
            <a:endParaRPr lang="en-US" altLang="ko-KR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dirty="0" smtClean="0"/>
              <a:t>매시간 </a:t>
            </a:r>
            <a:r>
              <a:rPr lang="en-US" altLang="ko-KR" sz="1600" dirty="0" smtClean="0"/>
              <a:t>15</a:t>
            </a:r>
            <a:r>
              <a:rPr lang="ko-KR" altLang="en-US" sz="1600" dirty="0" smtClean="0"/>
              <a:t>분씩 그늘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휴식공간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에서 휴식하기</a:t>
            </a:r>
            <a:endParaRPr lang="en-US" altLang="ko-KR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dirty="0" smtClean="0"/>
              <a:t>무더위 시간대</a:t>
            </a:r>
            <a:r>
              <a:rPr lang="en-US" altLang="ko-KR" sz="1600" dirty="0" smtClean="0"/>
              <a:t>(14~17</a:t>
            </a:r>
            <a:r>
              <a:rPr lang="ko-KR" altLang="en-US" sz="1600" dirty="0" smtClean="0"/>
              <a:t>시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에는 불가피한 경우를 제외하고는 </a:t>
            </a:r>
            <a:r>
              <a:rPr lang="ko-KR" altLang="en-US" sz="1600" dirty="0" err="1" smtClean="0"/>
              <a:t>옥외작업</a:t>
            </a:r>
            <a:r>
              <a:rPr lang="ko-KR" altLang="en-US" sz="1600" dirty="0" smtClean="0"/>
              <a:t> 중지</a:t>
            </a:r>
            <a:endParaRPr lang="ko-KR" alt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984448" y="5655739"/>
            <a:ext cx="7349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dirty="0" smtClean="0"/>
              <a:t>시원하고 </a:t>
            </a:r>
            <a:r>
              <a:rPr lang="ko-KR" altLang="en-US" sz="1600" dirty="0"/>
              <a:t>깨</a:t>
            </a:r>
            <a:r>
              <a:rPr lang="ko-KR" altLang="en-US" sz="1600" dirty="0" smtClean="0"/>
              <a:t>끗한 물과 근로자가 쉴 수 있는 그늘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휴식공간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제공</a:t>
            </a:r>
            <a:endParaRPr lang="en-US" altLang="ko-KR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dirty="0" smtClean="0"/>
              <a:t>매시간 </a:t>
            </a:r>
            <a:r>
              <a:rPr lang="en-US" altLang="ko-KR" sz="1600" dirty="0" smtClean="0"/>
              <a:t>15</a:t>
            </a:r>
            <a:r>
              <a:rPr lang="ko-KR" altLang="en-US" sz="1600" dirty="0" smtClean="0"/>
              <a:t>분 이상씩 그늘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휴식공간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에서 휴식하기</a:t>
            </a:r>
            <a:endParaRPr lang="en-US" altLang="ko-KR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dirty="0" smtClean="0"/>
              <a:t>무더위 시간대</a:t>
            </a:r>
            <a:r>
              <a:rPr lang="en-US" altLang="ko-KR" sz="1600" dirty="0" smtClean="0"/>
              <a:t>(14~17</a:t>
            </a:r>
            <a:r>
              <a:rPr lang="ko-KR" altLang="en-US" sz="1600" dirty="0" smtClean="0"/>
              <a:t>시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에는 재난 및 안전관리 등에 필요한 긴급조치 작업 외 </a:t>
            </a:r>
            <a:r>
              <a:rPr lang="ko-KR" altLang="en-US" sz="1600" dirty="0" err="1" smtClean="0"/>
              <a:t>옥외작업</a:t>
            </a:r>
            <a:r>
              <a:rPr lang="ko-KR" altLang="en-US" sz="1600" dirty="0" smtClean="0"/>
              <a:t> 중지</a:t>
            </a:r>
            <a:endParaRPr lang="ko-KR" altLang="en-US" sz="1600" dirty="0"/>
          </a:p>
        </p:txBody>
      </p:sp>
      <p:grpSp>
        <p:nvGrpSpPr>
          <p:cNvPr id="32" name="그룹 31"/>
          <p:cNvGrpSpPr/>
          <p:nvPr/>
        </p:nvGrpSpPr>
        <p:grpSpPr>
          <a:xfrm>
            <a:off x="970038" y="4319639"/>
            <a:ext cx="9705593" cy="1090914"/>
            <a:chOff x="2127378" y="1955175"/>
            <a:chExt cx="8229602" cy="1331447"/>
          </a:xfrm>
        </p:grpSpPr>
        <p:sp>
          <p:nvSpPr>
            <p:cNvPr id="36" name="직사각형 35"/>
            <p:cNvSpPr/>
            <p:nvPr/>
          </p:nvSpPr>
          <p:spPr>
            <a:xfrm>
              <a:off x="2949181" y="1955175"/>
              <a:ext cx="7407799" cy="1319514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>
              <a:off x="2127378" y="1967108"/>
              <a:ext cx="1643605" cy="131951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152749" y="4586343"/>
            <a:ext cx="17269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경고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폭염경보</a:t>
            </a:r>
            <a:endParaRPr lang="en-US" altLang="ko-KR" dirty="0" smtClean="0"/>
          </a:p>
          <a:p>
            <a:pPr algn="ctr"/>
            <a:r>
              <a:rPr lang="en-US" altLang="ko-KR" sz="1200" dirty="0" smtClean="0"/>
              <a:t>(</a:t>
            </a:r>
            <a:r>
              <a:rPr lang="ko-KR" altLang="en-US" sz="1200" dirty="0" smtClean="0"/>
              <a:t>체감온도 </a:t>
            </a:r>
            <a:r>
              <a:rPr lang="en-US" altLang="ko-KR" sz="1200" dirty="0" smtClean="0"/>
              <a:t>35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℃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이상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292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736</Words>
  <Application>Microsoft Office PowerPoint</Application>
  <PresentationFormat>와이드스크린</PresentationFormat>
  <Paragraphs>105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6" baseType="lpstr">
      <vt:lpstr>HCI Poppy</vt:lpstr>
      <vt:lpstr>맑은 고딕</vt:lpstr>
      <vt:lpstr>Batang</vt:lpstr>
      <vt:lpstr>함초롬바탕</vt:lpstr>
      <vt:lpstr>휴먼명조</vt:lpstr>
      <vt:lpstr>휴먼엑스포</vt:lpstr>
      <vt:lpstr>Arial</vt:lpstr>
      <vt:lpstr>Arial Rounded MT Bold</vt:lpstr>
      <vt:lpstr>Bauhaus 93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mycat</dc:creator>
  <cp:lastModifiedBy>KOSHA_User</cp:lastModifiedBy>
  <cp:revision>42</cp:revision>
  <dcterms:created xsi:type="dcterms:W3CDTF">2022-07-31T07:47:53Z</dcterms:created>
  <dcterms:modified xsi:type="dcterms:W3CDTF">2022-08-11T01:37:54Z</dcterms:modified>
</cp:coreProperties>
</file>