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0"/>
  </p:notesMasterIdLst>
  <p:sldIdLst>
    <p:sldId id="313" r:id="rId5"/>
    <p:sldId id="258" r:id="rId6"/>
    <p:sldId id="259" r:id="rId7"/>
    <p:sldId id="257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413" r:id="rId30"/>
    <p:sldId id="418" r:id="rId31"/>
    <p:sldId id="337" r:id="rId32"/>
    <p:sldId id="417" r:id="rId33"/>
    <p:sldId id="339" r:id="rId34"/>
    <p:sldId id="340" r:id="rId35"/>
    <p:sldId id="341" r:id="rId36"/>
    <p:sldId id="419" r:id="rId37"/>
    <p:sldId id="343" r:id="rId38"/>
    <p:sldId id="344" r:id="rId39"/>
    <p:sldId id="345" r:id="rId40"/>
    <p:sldId id="422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5" r:id="rId58"/>
    <p:sldId id="363" r:id="rId59"/>
    <p:sldId id="364" r:id="rId60"/>
    <p:sldId id="366" r:id="rId61"/>
    <p:sldId id="367" r:id="rId62"/>
    <p:sldId id="368" r:id="rId63"/>
    <p:sldId id="369" r:id="rId64"/>
    <p:sldId id="370" r:id="rId65"/>
    <p:sldId id="371" r:id="rId66"/>
    <p:sldId id="420" r:id="rId67"/>
    <p:sldId id="421" r:id="rId68"/>
    <p:sldId id="412" r:id="rId69"/>
  </p:sldIdLst>
  <p:sldSz cx="9144000" cy="6858000" type="screen4x3"/>
  <p:notesSz cx="6807200" cy="9939338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HY헤드라인M" panose="02030600000101010101" pitchFamily="18" charset="-127"/>
      <p:regular r:id="rId75"/>
    </p:embeddedFont>
    <p:embeddedFont>
      <p:font typeface="맑은 고딕" panose="020B0503020000020004" pitchFamily="50" charset="-127"/>
      <p:regular r:id="rId76"/>
      <p:bold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D385B4"/>
    <a:srgbClr val="BD93CC"/>
    <a:srgbClr val="FF6FCF"/>
    <a:srgbClr val="094D87"/>
    <a:srgbClr val="2E61A1"/>
    <a:srgbClr val="3B76B1"/>
    <a:srgbClr val="D2D8DA"/>
    <a:srgbClr val="0A4C87"/>
    <a:srgbClr val="5E6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6" autoAdjust="0"/>
    <p:restoredTop sz="94808" autoAdjust="0"/>
  </p:normalViewPr>
  <p:slideViewPr>
    <p:cSldViewPr snapToGrid="0">
      <p:cViewPr varScale="1">
        <p:scale>
          <a:sx n="74" d="100"/>
          <a:sy n="74" d="100"/>
        </p:scale>
        <p:origin x="1704" y="54"/>
      </p:cViewPr>
      <p:guideLst>
        <p:guide orient="horz" pos="2160"/>
        <p:guide pos="2880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 varScale="1">
      <p:scale>
        <a:sx n="100" d="100"/>
        <a:sy n="100" d="100"/>
      </p:scale>
      <p:origin x="0" y="-6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font" Target="fonts/font6.fntdata"/><Relationship Id="rId7" Type="http://schemas.openxmlformats.org/officeDocument/2006/relationships/slide" Target="slides/slide3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font" Target="fonts/font4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2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668AD-2F21-F04A-AF20-3FAC87643C3F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82C8-9547-584A-A16B-FA62F88219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3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82C8-9547-584A-A16B-FA62F88219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3010-A192-4BDF-9163-790CCD35DE3F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0A42-8C5C-47D3-A2A2-5829F1162F0B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E527-0AE8-43B0-863F-70057D6B72E1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9C39FE-526E-431B-928E-AAAD9CB5883E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9D2AB-0D47-4FF7-8ABD-8F9B06D4EE60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E03866-C3E2-4268-9049-7D6FAD43CBAF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D43083-241D-46E4-9248-E9DA41B7F52F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55521-C8B8-4120-90DE-663495A94E39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8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83F09E-905E-479F-AED9-F80B9063C9C4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9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5E560E-49CC-4470-ABCC-DFEFA869AB45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F90D-1AAB-45FF-95B8-88E14B9E11B1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3F2C-913A-442A-9D80-95D8531730A6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1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A8FB7-560A-45A7-A7B7-E9F601087DF3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6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E6760-408C-49AE-B59A-A4997A2EDD9D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94F1CA-EE60-4940-8148-88ABDE883424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5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CA48A-5FC1-4E0D-9F4D-5994DE2716B9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5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20869-DD58-407B-B290-6EA24A5B9F53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93212-7576-4464-BEA1-33273B289FED}" type="datetime1">
              <a:rPr lang="en-US" altLang="ko-KR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3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1B3DA-13C3-4963-B6C1-CE528C25AE7B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6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BC146E-8000-4379-80D4-CA987A5C5130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8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FB8CF-C1AA-478E-B1E4-7909609A7551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94876C-86D5-4DA9-9C0F-390669646493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5847-08DD-47A6-BFC2-E4D1DDE9BAD2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5484C4-3B8E-4FC4-A5F4-BEA4EF958412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6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565F2B-21FC-4229-A417-017BD1F24D9A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0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0FB8B-9FB9-42AE-AF77-CFB4F8945CC3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6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4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2CF1D4-A8BC-4E9D-9705-DFBE4BE06DD2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7AFE-1E86-4D40-95B7-1E1F14A6CE4E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4955-2325-47B3-9724-751AE1AECF97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64E6-DFBB-4214-9213-3D2D87835F05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45C0-932A-46F0-BFE4-3E7743A73531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B9-1DDA-48EC-BE79-9931FF6254A1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4ABA-FE42-4F34-9241-8A04944EF6DE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2653-C489-437B-9886-41D822E0172B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6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ABC-579B-4EC4-AB50-9A2BA1110ACD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F9FE-9AD0-4BB7-9315-B610ACC40006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D78-28D4-4990-8F02-8BBB8B339F72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BED5A-44AC-4847-8781-6EB82567C9DB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6CB7-BC5F-48CE-BA52-314EA712E640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D3F6-8FF4-4E78-A6A4-A63FA34F0552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3A0C-4C1D-47FB-8F1E-C7C98B44F7CC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55C-D825-4D2D-8D58-07C69A3CBDC6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B321-8C19-4900-939B-961BCE18E333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B5A3-24B6-4AA4-9178-BE59BC156B97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13D2-81C2-4914-B273-037BFB34C8C0}" type="datetime1">
              <a:rPr lang="en-US" altLang="ko-KR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3E36-BA2E-524A-8406-A4511DD0FD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컨텐츠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간지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328" y="6356350"/>
            <a:ext cx="467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76B1"/>
                </a:solidFill>
              </a:defRPr>
            </a:lvl1pPr>
          </a:lstStyle>
          <a:p>
            <a:fld id="{91223E36-BA2E-524A-8406-A4511DD0FD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D:\맥 공유\18-6-11\고용노동안전공단로고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99338" y="6304600"/>
            <a:ext cx="1127162" cy="37361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553075" y="6442581"/>
            <a:ext cx="2933011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900" kern="1200" spc="0" dirty="0" smtClean="0">
                <a:solidFill>
                  <a:srgbClr val="006199"/>
                </a:solidFill>
              </a:rPr>
              <a:t>개정 산업안전보건법</a:t>
            </a:r>
            <a:r>
              <a:rPr lang="ko-KR" altLang="en-US" sz="900" kern="1200" spc="0" baseline="0" dirty="0" smtClean="0">
                <a:solidFill>
                  <a:srgbClr val="006199"/>
                </a:solidFill>
              </a:rPr>
              <a:t> 주요내용</a:t>
            </a:r>
            <a:r>
              <a:rPr lang="en-US" altLang="ko-KR" sz="900" kern="1200" spc="0" baseline="0" dirty="0" smtClean="0">
                <a:solidFill>
                  <a:srgbClr val="006199"/>
                </a:solidFill>
              </a:rPr>
              <a:t>(</a:t>
            </a:r>
            <a:r>
              <a:rPr lang="ko-KR" altLang="en-US" sz="900" kern="1200" spc="0" baseline="0" dirty="0" smtClean="0">
                <a:solidFill>
                  <a:srgbClr val="006199"/>
                </a:solidFill>
              </a:rPr>
              <a:t>종합</a:t>
            </a:r>
            <a:r>
              <a:rPr lang="en-US" altLang="ko-KR" sz="900" kern="1200" spc="0" baseline="0" dirty="0" smtClean="0">
                <a:solidFill>
                  <a:srgbClr val="006199"/>
                </a:solidFill>
              </a:rPr>
              <a:t>)</a:t>
            </a:r>
            <a:endParaRPr lang="en-US" altLang="ko-KR" sz="900" kern="1200" spc="0" dirty="0">
              <a:solidFill>
                <a:srgbClr val="006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328" y="6356350"/>
            <a:ext cx="468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76B1"/>
                </a:solidFill>
              </a:defRPr>
            </a:lvl1pPr>
          </a:lstStyle>
          <a:p>
            <a:fld id="{91223E36-BA2E-524A-8406-A4511DD0FD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상단바.png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6180"/>
          </a:xfrm>
          <a:prstGeom prst="rect">
            <a:avLst/>
          </a:prstGeom>
        </p:spPr>
      </p:pic>
      <p:pic>
        <p:nvPicPr>
          <p:cNvPr id="10" name="Picture 9" descr="톱니2.png"/>
          <p:cNvPicPr>
            <a:picLocks noChangeAspect="1"/>
          </p:cNvPicPr>
          <p:nvPr userDrawn="1"/>
        </p:nvPicPr>
        <p:blipFill>
          <a:blip r:embed="rId14">
            <a:biLevel thresh="25000"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16" y="310547"/>
            <a:ext cx="878332" cy="878332"/>
          </a:xfrm>
          <a:prstGeom prst="rect">
            <a:avLst/>
          </a:prstGeom>
        </p:spPr>
      </p:pic>
      <p:pic>
        <p:nvPicPr>
          <p:cNvPr id="11" name="Picture 10" descr="톱니2.png"/>
          <p:cNvPicPr>
            <a:picLocks noChangeAspect="1"/>
          </p:cNvPicPr>
          <p:nvPr userDrawn="1"/>
        </p:nvPicPr>
        <p:blipFill>
          <a:blip r:embed="rId14">
            <a:biLevel thresh="25000"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0" y="1"/>
            <a:ext cx="391938" cy="391938"/>
          </a:xfrm>
          <a:prstGeom prst="rect">
            <a:avLst/>
          </a:prstGeom>
        </p:spPr>
      </p:pic>
      <p:pic>
        <p:nvPicPr>
          <p:cNvPr id="12" name="Picture 2" descr="D:\맥 공유\18-6-11\고용노동안전공단로고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99338" y="6304600"/>
            <a:ext cx="1127162" cy="37361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53075" y="6442581"/>
            <a:ext cx="2933011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900" kern="1200" spc="0" dirty="0" smtClean="0">
                <a:solidFill>
                  <a:srgbClr val="006199"/>
                </a:solidFill>
              </a:rPr>
              <a:t>개정 산업안전보건법</a:t>
            </a:r>
            <a:r>
              <a:rPr lang="ko-KR" altLang="en-US" sz="900" kern="1200" spc="0" baseline="0" dirty="0" smtClean="0">
                <a:solidFill>
                  <a:srgbClr val="006199"/>
                </a:solidFill>
              </a:rPr>
              <a:t> 주요내용</a:t>
            </a:r>
            <a:r>
              <a:rPr lang="en-US" altLang="ko-KR" sz="900" kern="1200" spc="0" baseline="0" dirty="0" smtClean="0">
                <a:solidFill>
                  <a:srgbClr val="006199"/>
                </a:solidFill>
              </a:rPr>
              <a:t>(</a:t>
            </a:r>
            <a:r>
              <a:rPr lang="ko-KR" altLang="en-US" sz="900" kern="1200" spc="0" baseline="0" dirty="0" smtClean="0">
                <a:solidFill>
                  <a:srgbClr val="006199"/>
                </a:solidFill>
              </a:rPr>
              <a:t>종합</a:t>
            </a:r>
            <a:r>
              <a:rPr lang="en-US" altLang="ko-KR" sz="900" kern="1200" spc="0" baseline="0" dirty="0" smtClean="0">
                <a:solidFill>
                  <a:srgbClr val="006199"/>
                </a:solidFill>
              </a:rPr>
              <a:t>)</a:t>
            </a:r>
            <a:endParaRPr lang="en-US" altLang="ko-KR" sz="900" kern="1200" spc="0" dirty="0">
              <a:solidFill>
                <a:srgbClr val="006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D20D-F631-4EE8-841A-D42CA70EA07D}" type="datetime1">
              <a:rPr lang="en-US" altLang="ko-KR" smtClean="0"/>
              <a:pPr/>
              <a:t>2/4/2020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6320-DE11-469C-A978-3AA89B586E0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0" descr="C:\Users\Microsoft\Desktop\산업안전보건법_PPT\이미지\표지_캐릭터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21" y="2773659"/>
            <a:ext cx="3895270" cy="40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microsoft.com/office/2007/relationships/hdphoto" Target="../media/hdphoto14.wdp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2125" y="246058"/>
            <a:ext cx="3045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/>
            <a:r>
              <a:rPr lang="ko-KR" altLang="en-US" sz="1300" kern="1200" spc="-150" dirty="0" smtClean="0">
                <a:solidFill>
                  <a:schemeClr val="bg1"/>
                </a:solidFill>
                <a:latin typeface="+mn-ea"/>
              </a:rPr>
              <a:t>청렴한 </a:t>
            </a:r>
            <a:r>
              <a:rPr lang="en-US" altLang="ko-KR" sz="1300" kern="1200" dirty="0" smtClean="0">
                <a:solidFill>
                  <a:schemeClr val="bg1"/>
                </a:solidFill>
                <a:latin typeface="+mn-ea"/>
              </a:rPr>
              <a:t>KOSHA</a:t>
            </a:r>
            <a:r>
              <a:rPr lang="ko-KR" altLang="en-US" sz="1300" kern="1200" spc="-150" dirty="0" smtClean="0">
                <a:solidFill>
                  <a:schemeClr val="bg1"/>
                </a:solidFill>
                <a:latin typeface="+mn-ea"/>
              </a:rPr>
              <a:t>가 </a:t>
            </a:r>
            <a:r>
              <a:rPr lang="ko-KR" altLang="en-US" sz="1300" kern="12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안전한 일터를 </a:t>
            </a:r>
            <a:r>
              <a:rPr lang="ko-KR" altLang="en-US" sz="1300" kern="1200" spc="-150" dirty="0" smtClean="0">
                <a:solidFill>
                  <a:schemeClr val="bg1"/>
                </a:solidFill>
                <a:latin typeface="+mn-ea"/>
              </a:rPr>
              <a:t>만듭니다</a:t>
            </a:r>
            <a:r>
              <a:rPr lang="en-US" altLang="ko-KR" sz="1300" kern="1200" spc="-15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300" kern="1200" spc="-15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Picture 2" descr="D:\맥 공유\18-6-11\고용노동안전공단로고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57" y="233405"/>
            <a:ext cx="1223580" cy="405579"/>
          </a:xfrm>
          <a:prstGeom prst="rect">
            <a:avLst/>
          </a:prstGeom>
          <a:noFill/>
        </p:spPr>
      </p:pic>
      <p:sp>
        <p:nvSpPr>
          <p:cNvPr id="4" name="Rectangle 11"/>
          <p:cNvSpPr/>
          <p:nvPr/>
        </p:nvSpPr>
        <p:spPr>
          <a:xfrm>
            <a:off x="695824" y="2038378"/>
            <a:ext cx="698132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+mj-ea"/>
                <a:ea typeface="+mj-ea"/>
              </a:rPr>
              <a:t>개정</a:t>
            </a:r>
          </a:p>
          <a:p>
            <a:r>
              <a:rPr lang="ko-KR" altLang="en-US" sz="4800" dirty="0" smtClean="0">
                <a:latin typeface="+mj-ea"/>
                <a:ea typeface="+mj-ea"/>
              </a:rPr>
              <a:t>산업안전보건법</a:t>
            </a:r>
          </a:p>
          <a:p>
            <a:r>
              <a:rPr lang="ko-KR" altLang="en-US" sz="48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주요내용</a:t>
            </a:r>
            <a:r>
              <a:rPr lang="en-US" altLang="ko-KR" sz="48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48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종합</a:t>
            </a:r>
            <a:r>
              <a:rPr lang="en-US" altLang="ko-KR" sz="48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4800" b="1" kern="1200" spc="-3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endParaRPr lang="en-US" altLang="ko-KR" sz="4800" b="1" kern="1200" spc="-3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824" y="5591741"/>
            <a:ext cx="331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이것만은 꼭 알고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지켜야 합니다</a:t>
            </a:r>
            <a:r>
              <a:rPr lang="en-US" altLang="ko-KR" dirty="0" smtClean="0">
                <a:latin typeface="+mj-ea"/>
                <a:ea typeface="+mj-ea"/>
              </a:rPr>
              <a:t>!</a:t>
            </a:r>
            <a:endParaRPr lang="ko-KR" altLang="en-US" dirty="0">
              <a:latin typeface="+mj-ea"/>
              <a:ea typeface="+mj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775377" y="754710"/>
            <a:ext cx="639042" cy="639040"/>
            <a:chOff x="3436389" y="2068808"/>
            <a:chExt cx="731520" cy="731518"/>
          </a:xfrm>
        </p:grpSpPr>
        <p:pic>
          <p:nvPicPr>
            <p:cNvPr id="7" name="Picture 7" descr="안전모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29" y="2218540"/>
              <a:ext cx="546636" cy="350072"/>
            </a:xfrm>
            <a:prstGeom prst="rect">
              <a:avLst/>
            </a:prstGeom>
          </p:spPr>
        </p:pic>
        <p:sp>
          <p:nvSpPr>
            <p:cNvPr id="8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19" descr="톱니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34" y="1040853"/>
            <a:ext cx="1180494" cy="1180494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20-DE11-469C-A978-3AA89B586E0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09626" y="1314451"/>
            <a:ext cx="7667624" cy="2743199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514600" y="1152525"/>
            <a:ext cx="408622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특수형태근로종사자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건설기계 운전자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(27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종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Text Box 224"/>
          <p:cNvSpPr txBox="1">
            <a:spLocks noChangeArrowheads="1"/>
          </p:cNvSpPr>
          <p:nvPr/>
        </p:nvSpPr>
        <p:spPr bwMode="auto">
          <a:xfrm>
            <a:off x="1114426" y="1649631"/>
            <a:ext cx="240982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</a:t>
            </a:r>
            <a:r>
              <a:rPr lang="ko-KR" altLang="en-US" sz="1600" dirty="0" smtClean="0"/>
              <a:t> 불도저</a:t>
            </a:r>
          </a:p>
          <a:p>
            <a:r>
              <a:rPr lang="en-US" altLang="ko-KR" sz="1600" dirty="0" smtClean="0"/>
              <a:t>2</a:t>
            </a:r>
            <a:r>
              <a:rPr lang="ko-KR" altLang="en-US" sz="1600" dirty="0" smtClean="0"/>
              <a:t> 굴착기</a:t>
            </a:r>
          </a:p>
          <a:p>
            <a:r>
              <a:rPr lang="en-US" altLang="ko-KR" sz="1600" dirty="0" smtClean="0"/>
              <a:t>3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로더</a:t>
            </a:r>
            <a:endParaRPr lang="ko-KR" altLang="en-US" sz="1600" dirty="0" smtClean="0"/>
          </a:p>
          <a:p>
            <a:r>
              <a:rPr lang="en-US" altLang="ko-KR" sz="1600" dirty="0" smtClean="0"/>
              <a:t>4</a:t>
            </a:r>
            <a:r>
              <a:rPr lang="ko-KR" altLang="en-US" sz="1600" dirty="0" smtClean="0"/>
              <a:t> 지게차</a:t>
            </a:r>
          </a:p>
          <a:p>
            <a:r>
              <a:rPr lang="en-US" altLang="ko-KR" sz="1600" dirty="0" smtClean="0"/>
              <a:t>5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스크레이퍼</a:t>
            </a:r>
            <a:endParaRPr lang="ko-KR" altLang="en-US" sz="1600" dirty="0" smtClean="0"/>
          </a:p>
          <a:p>
            <a:r>
              <a:rPr lang="en-US" altLang="ko-KR" sz="1600" dirty="0" smtClean="0"/>
              <a:t>6</a:t>
            </a:r>
            <a:r>
              <a:rPr lang="ko-KR" altLang="en-US" sz="1600" dirty="0" smtClean="0"/>
              <a:t> 덤프트럭</a:t>
            </a:r>
          </a:p>
          <a:p>
            <a:r>
              <a:rPr lang="en-US" altLang="ko-KR" sz="1600" dirty="0" smtClean="0"/>
              <a:t>7</a:t>
            </a:r>
            <a:r>
              <a:rPr lang="ko-KR" altLang="en-US" sz="1600" dirty="0" smtClean="0"/>
              <a:t> 기중기</a:t>
            </a:r>
          </a:p>
          <a:p>
            <a:r>
              <a:rPr lang="en-US" altLang="ko-KR" sz="1600" dirty="0" smtClean="0"/>
              <a:t>8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모터그레이더</a:t>
            </a:r>
            <a:endParaRPr lang="ko-KR" altLang="en-US" sz="1600" dirty="0" smtClean="0"/>
          </a:p>
          <a:p>
            <a:r>
              <a:rPr lang="en-US" altLang="ko-KR" sz="1600" dirty="0" smtClean="0"/>
              <a:t>9</a:t>
            </a:r>
            <a:r>
              <a:rPr lang="ko-KR" altLang="en-US" sz="1600" dirty="0" smtClean="0"/>
              <a:t> 롤러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9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10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 Box 224"/>
          <p:cNvSpPr txBox="1">
            <a:spLocks noChangeArrowheads="1"/>
          </p:cNvSpPr>
          <p:nvPr/>
        </p:nvSpPr>
        <p:spPr bwMode="auto">
          <a:xfrm>
            <a:off x="3314701" y="1649631"/>
            <a:ext cx="240982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10</a:t>
            </a:r>
            <a:r>
              <a:rPr lang="ko-KR" altLang="en-US" sz="1600" dirty="0" smtClean="0"/>
              <a:t> 노상안정기</a:t>
            </a:r>
          </a:p>
          <a:p>
            <a:r>
              <a:rPr lang="en-US" altLang="ko-KR" sz="1600" dirty="0" smtClean="0"/>
              <a:t>11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콘크리트뱃칭플랜트</a:t>
            </a:r>
            <a:endParaRPr lang="ko-KR" altLang="en-US" sz="1600" dirty="0" smtClean="0"/>
          </a:p>
          <a:p>
            <a:r>
              <a:rPr lang="en-US" altLang="ko-KR" sz="1600" dirty="0" smtClean="0"/>
              <a:t>12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콘크리트피니셔</a:t>
            </a:r>
            <a:endParaRPr lang="ko-KR" altLang="en-US" sz="1600" dirty="0" smtClean="0"/>
          </a:p>
          <a:p>
            <a:r>
              <a:rPr lang="en-US" altLang="ko-KR" sz="1600" dirty="0" smtClean="0"/>
              <a:t>13</a:t>
            </a:r>
            <a:r>
              <a:rPr lang="ko-KR" altLang="en-US" sz="1600" dirty="0" smtClean="0"/>
              <a:t> 콘크리트살포기</a:t>
            </a:r>
          </a:p>
          <a:p>
            <a:r>
              <a:rPr lang="en-US" altLang="ko-KR" sz="1600" dirty="0" smtClean="0"/>
              <a:t>14</a:t>
            </a:r>
            <a:r>
              <a:rPr lang="ko-KR" altLang="en-US" sz="1600" dirty="0" smtClean="0"/>
              <a:t> 콘크리트믹서트럭</a:t>
            </a:r>
          </a:p>
          <a:p>
            <a:r>
              <a:rPr lang="en-US" altLang="ko-KR" sz="1600" dirty="0" smtClean="0"/>
              <a:t>15</a:t>
            </a:r>
            <a:r>
              <a:rPr lang="ko-KR" altLang="en-US" sz="1600" dirty="0" smtClean="0"/>
              <a:t> 콘크리트펌프</a:t>
            </a:r>
          </a:p>
          <a:p>
            <a:r>
              <a:rPr lang="en-US" altLang="ko-KR" sz="1600" dirty="0" smtClean="0"/>
              <a:t>16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아스팔트믹싱플랜트</a:t>
            </a:r>
            <a:endParaRPr lang="ko-KR" altLang="en-US" sz="1600" dirty="0" smtClean="0"/>
          </a:p>
          <a:p>
            <a:r>
              <a:rPr lang="en-US" altLang="ko-KR" sz="1600" dirty="0" smtClean="0"/>
              <a:t>17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아스팔트피니셔</a:t>
            </a:r>
            <a:endParaRPr lang="ko-KR" altLang="en-US" sz="1600" dirty="0" smtClean="0"/>
          </a:p>
          <a:p>
            <a:r>
              <a:rPr lang="en-US" altLang="ko-KR" sz="1600" dirty="0" smtClean="0"/>
              <a:t>18</a:t>
            </a:r>
            <a:r>
              <a:rPr lang="ko-KR" altLang="en-US" sz="1600" dirty="0" smtClean="0"/>
              <a:t> 아스팔트살포기</a:t>
            </a:r>
          </a:p>
        </p:txBody>
      </p:sp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6238876" y="1649631"/>
            <a:ext cx="211454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19</a:t>
            </a:r>
            <a:r>
              <a:rPr lang="ko-KR" altLang="en-US" sz="1600" dirty="0" smtClean="0"/>
              <a:t> 골재살포기</a:t>
            </a:r>
          </a:p>
          <a:p>
            <a:r>
              <a:rPr lang="en-US" altLang="ko-KR" sz="1600" dirty="0" smtClean="0"/>
              <a:t>20</a:t>
            </a:r>
            <a:r>
              <a:rPr lang="ko-KR" altLang="en-US" sz="1600" dirty="0" smtClean="0"/>
              <a:t> 쇄석기</a:t>
            </a:r>
            <a:endParaRPr lang="en-US" altLang="ko-KR" sz="1600" cap="all" spc="-150" dirty="0" smtClean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  <a:p>
            <a:r>
              <a:rPr lang="en-US" altLang="ko-KR" sz="1600" dirty="0" smtClean="0"/>
              <a:t>21</a:t>
            </a:r>
            <a:r>
              <a:rPr lang="ko-KR" altLang="en-US" sz="1600" dirty="0" smtClean="0"/>
              <a:t> 공기압축기</a:t>
            </a:r>
          </a:p>
          <a:p>
            <a:r>
              <a:rPr lang="en-US" altLang="ko-KR" sz="1600" dirty="0" smtClean="0"/>
              <a:t>22</a:t>
            </a:r>
            <a:r>
              <a:rPr lang="ko-KR" altLang="en-US" sz="1600" dirty="0" smtClean="0"/>
              <a:t> 천공기</a:t>
            </a:r>
          </a:p>
          <a:p>
            <a:r>
              <a:rPr lang="en-US" altLang="ko-KR" sz="1600" dirty="0" smtClean="0"/>
              <a:t>23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항타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항발기</a:t>
            </a:r>
            <a:endParaRPr lang="ko-KR" altLang="en-US" sz="1600" dirty="0" smtClean="0"/>
          </a:p>
          <a:p>
            <a:r>
              <a:rPr lang="en-US" altLang="ko-KR" sz="1600" dirty="0" smtClean="0"/>
              <a:t>24</a:t>
            </a:r>
            <a:r>
              <a:rPr lang="ko-KR" altLang="en-US" sz="1600" dirty="0" smtClean="0"/>
              <a:t> 자갈채취기</a:t>
            </a:r>
          </a:p>
          <a:p>
            <a:r>
              <a:rPr lang="en-US" altLang="ko-KR" sz="1600" dirty="0" smtClean="0"/>
              <a:t>25</a:t>
            </a:r>
            <a:r>
              <a:rPr lang="ko-KR" altLang="en-US" sz="1600" dirty="0" smtClean="0"/>
              <a:t> 준설선</a:t>
            </a:r>
          </a:p>
          <a:p>
            <a:r>
              <a:rPr lang="en-US" altLang="ko-KR" sz="1600" dirty="0" smtClean="0"/>
              <a:t>26</a:t>
            </a:r>
            <a:r>
              <a:rPr lang="ko-KR" altLang="en-US" sz="1600" dirty="0" smtClean="0"/>
              <a:t> 특수건설기계</a:t>
            </a:r>
          </a:p>
          <a:p>
            <a:r>
              <a:rPr lang="en-US" altLang="ko-KR" sz="1600" dirty="0" smtClean="0"/>
              <a:t>27</a:t>
            </a:r>
            <a:r>
              <a:rPr lang="ko-KR" altLang="en-US" sz="1600" dirty="0" smtClean="0"/>
              <a:t> 타워크레인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대각선 방향의 모서리가 둥근 사각형 14"/>
          <p:cNvSpPr/>
          <p:nvPr/>
        </p:nvSpPr>
        <p:spPr>
          <a:xfrm>
            <a:off x="781050" y="4524375"/>
            <a:ext cx="1685925" cy="3429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안전보건조치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 Box 224"/>
          <p:cNvSpPr txBox="1">
            <a:spLocks noChangeArrowheads="1"/>
          </p:cNvSpPr>
          <p:nvPr/>
        </p:nvSpPr>
        <p:spPr bwMode="auto">
          <a:xfrm>
            <a:off x="714376" y="4916706"/>
            <a:ext cx="7905750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특수형태근로종사자로부터 노무를 제공받는 자</a:t>
            </a:r>
            <a:r>
              <a:rPr lang="ko-KR" altLang="en-US" sz="1600" dirty="0" smtClean="0">
                <a:latin typeface="+mj-ea"/>
                <a:ea typeface="+mj-ea"/>
              </a:rPr>
              <a:t>는 특수형태근로종사자의 산업재해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예방을 위하여 필요한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안전조치</a:t>
            </a:r>
            <a:r>
              <a:rPr lang="ko-KR" altLang="en-US" sz="1600" dirty="0" smtClean="0">
                <a:latin typeface="+mj-ea"/>
                <a:ea typeface="+mj-ea"/>
              </a:rPr>
              <a:t> 및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보건조치</a:t>
            </a:r>
            <a:r>
              <a:rPr lang="ko-KR" altLang="en-US" sz="1600" dirty="0" smtClean="0">
                <a:latin typeface="+mj-ea"/>
                <a:ea typeface="+mj-ea"/>
              </a:rPr>
              <a:t>를 하여야 함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(</a:t>
            </a:r>
            <a:r>
              <a:rPr lang="ko-KR" altLang="en-US" sz="1600" dirty="0" smtClean="0">
                <a:latin typeface="+mj-ea"/>
                <a:ea typeface="+mj-ea"/>
              </a:rPr>
              <a:t>직종별 유해</a:t>
            </a:r>
            <a:r>
              <a:rPr lang="en-US" altLang="ko-KR" sz="1600" dirty="0" smtClean="0">
                <a:latin typeface="+mj-ea"/>
                <a:ea typeface="+mj-ea"/>
              </a:rPr>
              <a:t>·</a:t>
            </a:r>
            <a:r>
              <a:rPr lang="ko-KR" altLang="en-US" sz="1600" dirty="0" smtClean="0">
                <a:latin typeface="+mj-ea"/>
                <a:ea typeface="+mj-ea"/>
              </a:rPr>
              <a:t>위험요인이 상이함을 고려하여 별도로 규정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649280" y="1108187"/>
            <a:ext cx="2293945" cy="406288"/>
            <a:chOff x="868356" y="1108187"/>
            <a:chExt cx="1978989" cy="350505"/>
          </a:xfrm>
        </p:grpSpPr>
        <p:sp>
          <p:nvSpPr>
            <p:cNvPr id="11" name="오각형 10"/>
            <p:cNvSpPr/>
            <p:nvPr/>
          </p:nvSpPr>
          <p:spPr>
            <a:xfrm>
              <a:off x="1043608" y="1139842"/>
              <a:ext cx="1803737" cy="287195"/>
            </a:xfrm>
            <a:prstGeom prst="homePlate">
              <a:avLst>
                <a:gd name="adj" fmla="val 3569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/>
                <a:t>건설기계 운전자</a:t>
              </a:r>
              <a:endParaRPr lang="ko-KR" altLang="en-US" sz="1600" b="1" dirty="0"/>
            </a:p>
          </p:txBody>
        </p:sp>
        <p:grpSp>
          <p:nvGrpSpPr>
            <p:cNvPr id="12" name="그룹 17"/>
            <p:cNvGrpSpPr/>
            <p:nvPr/>
          </p:nvGrpSpPr>
          <p:grpSpPr>
            <a:xfrm>
              <a:off x="868356" y="1108187"/>
              <a:ext cx="350505" cy="350505"/>
              <a:chOff x="414475" y="1874441"/>
              <a:chExt cx="350505" cy="350505"/>
            </a:xfrm>
          </p:grpSpPr>
          <p:sp>
            <p:nvSpPr>
              <p:cNvPr id="14" name="타원 13"/>
              <p:cNvSpPr>
                <a:spLocks noChangeAspect="1"/>
              </p:cNvSpPr>
              <p:nvPr/>
            </p:nvSpPr>
            <p:spPr>
              <a:xfrm>
                <a:off x="414475" y="1874441"/>
                <a:ext cx="350505" cy="35050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D3B6D4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9029" y="1937751"/>
                <a:ext cx="221396" cy="223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733424" y="1678206"/>
            <a:ext cx="1457326" cy="35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공통사항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2141309"/>
          <a:ext cx="7737837" cy="403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37"/>
                <a:gridCol w="6743700"/>
              </a:tblGrid>
              <a:tr h="341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091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기상상태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악천후 및 강풍 등 기상상태 불안정으로 인하여 근로자가 위험할 우려가 있는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경우 작업 중지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순간풍속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10m/s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초과 → 타워크레인의 설치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해체 또는 수리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점검 중지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순간풍속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15m/s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초과 → 타워크레인의 운전작업 중지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49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작업</a:t>
                      </a:r>
                      <a:endParaRPr lang="en-US" altLang="ko-KR" sz="14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계획서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사전조사 결과를 고려한 작업계획서 작성 및 그에 따른 작업 이행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작업지휘자를 지정하여 작업계획서에 따라 작업 지시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1709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운전</a:t>
                      </a:r>
                      <a:r>
                        <a:rPr lang="ko-KR" altLang="en-US" sz="1400" b="1" dirty="0" smtClean="0">
                          <a:latin typeface="맑은 고딕"/>
                          <a:ea typeface="맑은 고딕"/>
                        </a:rPr>
                        <a:t>∙탑승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하중을 건 상태 또는 화물 적재 상태에서 운전위치 이탈금지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갑작스러운 주행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이탈을 방지하기 위한 조치 및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시동키를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운전대에서 분리 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크레인에 전용 탑승설비를 설치하고 추락 위험방지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조치시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근로자 탑승 가능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이동식 크레인의 경우 탑승 제한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건설기계 및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하역운반기계를 사용하여 작업 시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승차석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외 위치에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근로자 탑승 금지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 Box 224"/>
          <p:cNvSpPr txBox="1">
            <a:spLocks noChangeArrowheads="1"/>
          </p:cNvSpPr>
          <p:nvPr/>
        </p:nvSpPr>
        <p:spPr bwMode="auto">
          <a:xfrm>
            <a:off x="733424" y="1278156"/>
            <a:ext cx="1457326" cy="35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공통사항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1741257"/>
          <a:ext cx="7737837" cy="360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137"/>
                <a:gridCol w="6743700"/>
              </a:tblGrid>
              <a:tr h="3624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18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사용제한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건설기계 및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하역운반기계는 그 기계의 주된 용도로만 사용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크레인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이동식 크레인 등 양중기의 적재하중 내 사용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52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방조조치</a:t>
                      </a:r>
                      <a:endParaRPr lang="en-US" altLang="ko-KR" sz="14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등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등을 사용하는 작업 시 기계가 넘어지거나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굴러떨어짐으로써</a:t>
                      </a:r>
                      <a:endParaRPr lang="ko-KR" alt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근로자에게 위험을 미칠 우려가 있는 경우 기계유도자 배치 및 갓길 붕괴 방지 등을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위한 조치를 하여야 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등을 사용하여 작업 시 하역운반 중인 화물이나 그 기계 등에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접촉되어 근로자가 위험해질 우려가 있는 장소에 근로자 출입제한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작업지휘자 또는 유도자 배치 시 출입가능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굴착작업을 하는 경우 미리 운반기계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굴착기계 등의 운행경로 및 토석 적재장소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출입 방법을 근로자에게 주지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 Box 224"/>
          <p:cNvSpPr txBox="1">
            <a:spLocks noChangeArrowheads="1"/>
          </p:cNvSpPr>
          <p:nvPr/>
        </p:nvSpPr>
        <p:spPr bwMode="auto">
          <a:xfrm>
            <a:off x="733424" y="1049556"/>
            <a:ext cx="78200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양중기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타워크레인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이동식크레인 </a:t>
            </a:r>
            <a:r>
              <a:rPr lang="ko-KR" altLang="en-US" sz="1600" dirty="0" smtClean="0"/>
              <a:t>등 동력을 사용하여 </a:t>
            </a:r>
            <a:r>
              <a:rPr lang="ko-KR" altLang="en-US" sz="1600" dirty="0" err="1" smtClean="0"/>
              <a:t>중량물을</a:t>
            </a:r>
            <a:r>
              <a:rPr lang="ko-KR" altLang="en-US" sz="1600" dirty="0" smtClean="0"/>
              <a:t> 매달아 상하좌우로 운반하는</a:t>
            </a:r>
          </a:p>
          <a:p>
            <a:r>
              <a:rPr lang="ko-KR" altLang="en-US" sz="1600" dirty="0" smtClean="0"/>
              <a:t>설비인 양중기에 대한 다음의 안전조치 필요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0920"/>
              </p:ext>
            </p:extLst>
          </p:nvPr>
        </p:nvGraphicFramePr>
        <p:xfrm>
          <a:off x="825138" y="2112735"/>
          <a:ext cx="7737837" cy="412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37"/>
                <a:gridCol w="6362700"/>
              </a:tblGrid>
              <a:tr h="3330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1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적정하중 표시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운전자 또는 작업자가 보기 쉬운 곳에 정격하중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운전속도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경고표시 등 부착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22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방호장치 조정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과부하방지장치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권과방지장치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비상정지장치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제동장치 등 작업 전 작동상태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확인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1086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크레인 사용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훅걸이용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와이어로프 등이 훅으로부터 벗겨지는 것을 방지하기 위한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해지장치를 구비한 크레인을 사용하여야 하며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크레인을 사용하여 짐 운반 시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해지장치 사용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지브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크레인을 사용하여 작업 시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지브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경사각의 범위에서 사용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32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크레인 작업 시</a:t>
                      </a:r>
                      <a:endParaRPr lang="en-US" altLang="ko-KR" sz="14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안전조치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인양할 화물을 바닥에서 끌어당기거나 밀어내는 작업 금지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위험물 용기는 보관함에 담아 안전하게 운반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고정된 물체를 직접 분리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제거하는 작업 금지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작업반경 내 근로자의 출입 통제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인양할 화물이 보이지 아니하는 경우에는 작동 금지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신호수에 의하여 작업하는 경우 제외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Box 224"/>
          <p:cNvSpPr txBox="1">
            <a:spLocks noChangeArrowheads="1"/>
          </p:cNvSpPr>
          <p:nvPr/>
        </p:nvSpPr>
        <p:spPr bwMode="auto">
          <a:xfrm>
            <a:off x="733424" y="1049556"/>
            <a:ext cx="78200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차량계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 하역운반기계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지게차</a:t>
            </a:r>
            <a:r>
              <a:rPr lang="ko-KR" altLang="en-US" sz="1600" dirty="0" smtClean="0"/>
              <a:t> 등 동력원을 사용하여 특정되지 아니한 장소로 스스로 이동할 수 있는 하역</a:t>
            </a:r>
          </a:p>
          <a:p>
            <a:r>
              <a:rPr lang="ko-KR" altLang="en-US" sz="1600" dirty="0" smtClean="0"/>
              <a:t>운반용 기계인 </a:t>
            </a:r>
            <a:r>
              <a:rPr lang="ko-KR" altLang="en-US" sz="1600" b="1" dirty="0" err="1" smtClean="0"/>
              <a:t>차량계</a:t>
            </a:r>
            <a:r>
              <a:rPr lang="ko-KR" altLang="en-US" sz="1600" b="1" dirty="0" smtClean="0"/>
              <a:t> 하역운반기계</a:t>
            </a:r>
            <a:r>
              <a:rPr lang="ko-KR" altLang="en-US" sz="1600" dirty="0" smtClean="0"/>
              <a:t>에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대한 다음의 안전조치 필요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5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9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7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8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2112735"/>
          <a:ext cx="7737837" cy="135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37"/>
                <a:gridCol w="6362700"/>
              </a:tblGrid>
              <a:tr h="290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4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화물 적재 시</a:t>
                      </a:r>
                      <a:endParaRPr lang="en-US" altLang="ko-KR" sz="14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조치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한쪽으로 치우치지 않도록 적재하고 적재 시 운전자의 시야를 확보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좌석 안전띠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지게차를 운전하는 근로자에게 좌석 안전띠를 착용하도록 지시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733424" y="3764181"/>
            <a:ext cx="782002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차량계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 건설기계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굴삭기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덤프트럭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불도저 </a:t>
            </a:r>
            <a:r>
              <a:rPr lang="ko-KR" altLang="en-US" sz="1600" dirty="0" smtClean="0"/>
              <a:t>등 동력원을 사용하여 특정되지 아니한 장소로 스스로</a:t>
            </a:r>
            <a:endParaRPr lang="en-US" altLang="ko-KR" sz="1600" dirty="0" smtClean="0"/>
          </a:p>
          <a:p>
            <a:r>
              <a:rPr lang="ko-KR" altLang="en-US" sz="1600" dirty="0" smtClean="0"/>
              <a:t>이동할 수 있는 건설기계인 </a:t>
            </a:r>
            <a:r>
              <a:rPr lang="ko-KR" altLang="en-US" sz="1600" b="1" dirty="0" err="1" smtClean="0"/>
              <a:t>차량계</a:t>
            </a:r>
            <a:r>
              <a:rPr lang="ko-KR" altLang="en-US" sz="1600" b="1" dirty="0" smtClean="0"/>
              <a:t> 건설기계</a:t>
            </a:r>
            <a:r>
              <a:rPr lang="ko-KR" altLang="en-US" sz="1600" dirty="0" smtClean="0"/>
              <a:t>에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대한 다음의 안전조치 필요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4827360"/>
          <a:ext cx="7737837" cy="136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37"/>
                <a:gridCol w="6362700"/>
              </a:tblGrid>
              <a:tr h="2900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64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안전장비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전조등 구비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암석이 떨어질 우려가 있는 등 위험 장소에서는 견고한 헤드가드 구비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8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좌석 안전띠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지게차를 운전하는 근로자에게 좌석 안전띠를 착용하도록 지시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Box 224"/>
          <p:cNvSpPr txBox="1">
            <a:spLocks noChangeArrowheads="1"/>
          </p:cNvSpPr>
          <p:nvPr/>
        </p:nvSpPr>
        <p:spPr bwMode="auto">
          <a:xfrm>
            <a:off x="733424" y="1049556"/>
            <a:ext cx="782002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[</a:t>
            </a:r>
            <a:r>
              <a:rPr lang="ko-KR" altLang="en-US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항타기 및 </a:t>
            </a:r>
            <a:r>
              <a:rPr lang="ko-KR" altLang="en-US" sz="1600" b="1" kern="1200" cap="all" spc="-150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항발기</a:t>
            </a:r>
            <a:r>
              <a:rPr lang="en-US" altLang="ko-KR" sz="1600" b="1" kern="1200" cap="all" spc="-150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rPr>
              <a:t>]</a:t>
            </a:r>
            <a:r>
              <a:rPr lang="ko-KR" altLang="en-US" sz="1600" dirty="0" smtClean="0">
                <a:solidFill>
                  <a:srgbClr val="0070C0"/>
                </a:solidFill>
              </a:rPr>
              <a:t> 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기초공사용 말뚝 등을 박거나 뽑는 </a:t>
            </a:r>
            <a:r>
              <a:rPr lang="ko-KR" altLang="en-US" sz="1600" b="1" dirty="0" smtClean="0"/>
              <a:t>항타기 및 </a:t>
            </a:r>
            <a:r>
              <a:rPr lang="ko-KR" altLang="en-US" sz="1600" b="1" dirty="0" err="1" smtClean="0"/>
              <a:t>항발기</a:t>
            </a:r>
            <a:r>
              <a:rPr lang="ko-KR" altLang="en-US" sz="1600" dirty="0" err="1" smtClean="0"/>
              <a:t>에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대한 다음의 안전조치 필요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5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9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7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8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1836509"/>
          <a:ext cx="7737837" cy="327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37"/>
                <a:gridCol w="6362700"/>
              </a:tblGrid>
              <a:tr h="446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내용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053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무너짐 방지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항타기 또는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항발기를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연약한 지반에 설치하는 경우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깔판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깔목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등을 사용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시설 또는 가설물 등에 설치하는 경우 내력을 확인하고 필요 시 보강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각부나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가대가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미끄러질 우려가 있는 경우 말뚝 또는 쐐기 등을 사용하여 고정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버팀대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버팀줄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평형추로 안정시키는 경우 각각에 대한 안전조치 실시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268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사용 시 조치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권상용 와이어로프가 꼬인 경우 하중을 걸어서는 안 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항타기 또는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항발기의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권상장치에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하중을 건 상태로 정지하여 두는 경우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장비를 사용하여 제동하는 등 확실하게 정지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649280" y="1108187"/>
            <a:ext cx="2808296" cy="406288"/>
            <a:chOff x="868356" y="1108187"/>
            <a:chExt cx="2422720" cy="350505"/>
          </a:xfrm>
        </p:grpSpPr>
        <p:sp>
          <p:nvSpPr>
            <p:cNvPr id="11" name="오각형 10"/>
            <p:cNvSpPr/>
            <p:nvPr/>
          </p:nvSpPr>
          <p:spPr>
            <a:xfrm>
              <a:off x="1043608" y="1139842"/>
              <a:ext cx="2247468" cy="287195"/>
            </a:xfrm>
            <a:prstGeom prst="homePlate">
              <a:avLst>
                <a:gd name="adj" fmla="val 3569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 smtClean="0"/>
                <a:t>그 외 특수형태근로종사자</a:t>
              </a:r>
              <a:r>
                <a:rPr lang="en-US" altLang="ko-KR" sz="1400" b="1" spc="-150" dirty="0" smtClean="0"/>
                <a:t>(77</a:t>
              </a:r>
              <a:r>
                <a:rPr lang="ko-KR" altLang="en-US" sz="1400" b="1" spc="-150" dirty="0" smtClean="0"/>
                <a:t>조</a:t>
              </a:r>
              <a:r>
                <a:rPr lang="en-US" altLang="ko-KR" sz="1400" b="1" spc="-150" dirty="0" smtClean="0"/>
                <a:t>)</a:t>
              </a:r>
              <a:endParaRPr lang="ko-KR" altLang="en-US" sz="1400" b="1" spc="-150" dirty="0"/>
            </a:p>
          </p:txBody>
        </p:sp>
        <p:grpSp>
          <p:nvGrpSpPr>
            <p:cNvPr id="12" name="그룹 17"/>
            <p:cNvGrpSpPr/>
            <p:nvPr/>
          </p:nvGrpSpPr>
          <p:grpSpPr>
            <a:xfrm>
              <a:off x="868356" y="1108187"/>
              <a:ext cx="350505" cy="350505"/>
              <a:chOff x="414475" y="1874441"/>
              <a:chExt cx="350505" cy="350505"/>
            </a:xfrm>
          </p:grpSpPr>
          <p:sp>
            <p:nvSpPr>
              <p:cNvPr id="13" name="타원 12"/>
              <p:cNvSpPr>
                <a:spLocks noChangeAspect="1"/>
              </p:cNvSpPr>
              <p:nvPr/>
            </p:nvSpPr>
            <p:spPr>
              <a:xfrm>
                <a:off x="414475" y="1874441"/>
                <a:ext cx="350505" cy="35050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D3B6D4"/>
                  </a:solidFill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9029" y="1937751"/>
                <a:ext cx="221396" cy="223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9174"/>
              </p:ext>
            </p:extLst>
          </p:nvPr>
        </p:nvGraphicFramePr>
        <p:xfrm>
          <a:off x="825138" y="1684109"/>
          <a:ext cx="7737837" cy="45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37"/>
                <a:gridCol w="6324600"/>
              </a:tblGrid>
              <a:tr h="3418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latin typeface="+mj-ea"/>
                          <a:ea typeface="+mj-ea"/>
                        </a:rPr>
                        <a:t>적용대상</a:t>
                      </a:r>
                      <a:endParaRPr lang="en-US" altLang="ko-KR" sz="1400" spc="-15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400" b="0" spc="-15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0" spc="-150" dirty="0" smtClean="0">
                          <a:latin typeface="+mj-ea"/>
                          <a:ea typeface="+mj-ea"/>
                        </a:rPr>
                        <a:t>건설기계 별도</a:t>
                      </a:r>
                      <a:r>
                        <a:rPr lang="en-US" altLang="ko-KR" sz="1400" b="0" spc="-150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b="0" spc="-15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pc="-150" dirty="0" smtClean="0">
                          <a:latin typeface="+mj-ea"/>
                          <a:ea typeface="+mj-ea"/>
                        </a:rPr>
                        <a:t>산업안전보건법 및 안전보건기준 관련 법령</a:t>
                      </a:r>
                      <a:endParaRPr lang="ko-KR" altLang="en-US" sz="140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09114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보험설계사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</a:p>
                    <a:p>
                      <a:pPr algn="l"/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우체국보험</a:t>
                      </a:r>
                      <a:endParaRPr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모집원</a:t>
                      </a:r>
                      <a:endParaRPr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학습지교사</a:t>
                      </a:r>
                    </a:p>
                    <a:p>
                      <a:pPr algn="l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대출모집인</a:t>
                      </a:r>
                    </a:p>
                    <a:p>
                      <a:pPr algn="l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신용카드회원</a:t>
                      </a:r>
                      <a:endParaRPr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모집인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휴게시설 구비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공기정화설비 가동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사무실 청결관리 등 사무실에서의 건강장해 예방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책상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의자의 높낮이 조절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적절한 휴식시간 부여 등 컴퓨터 단말기 조작업무에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대한 조치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폭언 등에 대한 대처방법 등을 포함한 대응지침 제공 및 관련교육 실시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49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골프장 캐디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휴게시설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세척시설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구급용구 등의 구비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하역운반기계를 사용하여 작업 시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승차석이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아닌 위치에 근로자 탑승금지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운전 시작 전 근로자 배치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교육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작업방법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방호장치 등 확인 및 위험방지를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위하여 필요한 조치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등을 사용하는 작업을 할 때에 기계가 넘어지거나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굴러떨어짐으로써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근로자에게 위험을 미칠 우려가 있는 경우 기계 유도자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배치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부동침하 방지 등 조치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하역운반기계등을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사용하여 작업을 하는 경우에 하역 또는 운반 중인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화물이나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등에 접촉되어 근로자가 위험해질 우려 있는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장소에 근로자 출입 금지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1131658"/>
          <a:ext cx="7737837" cy="504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37"/>
                <a:gridCol w="6324600"/>
              </a:tblGrid>
              <a:tr h="523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적용대상</a:t>
                      </a:r>
                      <a:endParaRPr lang="en-US" altLang="ko-KR" sz="1400" b="1" kern="1200" spc="-15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건설기계 별도</a:t>
                      </a:r>
                      <a:r>
                        <a:rPr lang="en-US" altLang="ko-KR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산업안전보건법 및 안전보건기준 관련 법령</a:t>
                      </a:r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2465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골프장 캐디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꽂음접속기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설치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 시 서로 다른 전압의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접속기가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서로 접속되지 아니한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구조의 것을 사용할 것 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미끄럼방지 신발 착용 확인 및 지시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 폭언 등에 의한 산업재해 예방 조치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폭언등에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대한 대처방법 등 포함한 지침 제공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업무의 일시적 중단 또는 전환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다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휴게시간의 연장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라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폭언등으로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인한 건강장해 관련 치료 및 상담 지원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마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관할 수사기관 또는 법원에 증거물 등 제출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단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나목부터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마목까지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조치는 골프장 캐디에게 건강장해가 발생하거나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발생할 현저한 우려가 있는 경우에 한함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159203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퀵서비스 </a:t>
                      </a:r>
                      <a:endParaRPr lang="en-US" altLang="ko-KR" sz="1400" b="1" kern="1200" baseline="0" dirty="0" smtClean="0">
                        <a:solidFill>
                          <a:schemeClr val="dk1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기사 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승차용 안전모 착용 지시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전조등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제동등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후미등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후사경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또는 제동장치 불량 이륜자동차 탑승 제한 지시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업무에 이용하는 이륜자동차의 전조등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제동등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후미등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후사경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또는 제동장치가</a:t>
                      </a:r>
                      <a:endParaRPr lang="en-US" altLang="ko-KR" sz="1400" kern="1200" spc="-5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정상적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으로 작동되는지 정기적으로 확인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폭언등에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대한 대처방법 등 포함한 지침 제공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1045941"/>
          <a:ext cx="7737837" cy="526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237"/>
                <a:gridCol w="6324600"/>
              </a:tblGrid>
              <a:tr h="5038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적용대상</a:t>
                      </a:r>
                      <a:endParaRPr lang="en-US" altLang="ko-KR" sz="1400" b="1" kern="1200" spc="-15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건설기계 별도</a:t>
                      </a:r>
                      <a:r>
                        <a:rPr lang="en-US" altLang="ko-KR" sz="1400" b="0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산업안전보건법 및 안전보건기준 관련 법령</a:t>
                      </a:r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3791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택배기사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작업장에서 넘어짐 또는 미끄러짐 방지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청결 유지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적정 조도 유지 등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안전한 통로와 계단의 설치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안전난간 설치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비상구 설치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통로 설치 등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낙하물에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의한 위험방지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위험물질 보관 등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등을 사용하는 작업 시 해당작업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 지형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지층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상태 등에 대한 사전조사 및 작업계획서 작성 등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크레인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이동식 크레인 등을 사용하여 근로자를 운반하거나 근로자를 달아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올린 상태에서의 작업 종사 금지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운전 시작 전 근로자 배치</a:t>
                      </a:r>
                      <a:r>
                        <a:rPr lang="en-US" altLang="ko-KR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교육</a:t>
                      </a:r>
                      <a:r>
                        <a:rPr lang="en-US" altLang="ko-KR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작업방법</a:t>
                      </a:r>
                      <a:r>
                        <a:rPr lang="en-US" altLang="ko-KR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19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방호장치 등 확인 및 위험방지를 위하여 필요한 조치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건설기계를 사용하여 작업 시 제한속도 설정 및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운전자가 준수하도록 할 것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건설기계 운전자가 운전위치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이탈시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원동기 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정지 등 필요한 사항 준수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차량계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하역운반기계 등을 사용 시 기계유도자 배치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근로자 접촉 방지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화물적재 시 안전조치 등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컨베이어 등을 사용하는 경우 이탈 및 </a:t>
                      </a:r>
                      <a:r>
                        <a:rPr lang="ko-KR" altLang="en-US" sz="1400" kern="1200" spc="-5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역주행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방지 장치</a:t>
                      </a:r>
                      <a:r>
                        <a:rPr lang="en-US" altLang="ko-KR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비상정지장치 등을 설치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중량물을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운반하거나 취급하는 경우 하역운반기계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운반용구 사용하여야 함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화물취급 작업 시 섬유로프 점검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하역작업장의 안전조치 등 실시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근골격계부담작업으로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인한 건강장해예방 조치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spc="-5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업무에 이용하는 자동차의 제동장치가 정상적으로 작동되는지 정기적으로 확인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폭언등에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대한 대처방법 등 포함한 지침 제공</a:t>
                      </a:r>
                      <a:endParaRPr lang="ko-KR" altLang="en-US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8453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rgbClr val="0070C0"/>
                          </a:solidFill>
                          <a:latin typeface="맑은 고딕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대리운전기사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고객의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폭언등에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대한 대처방법 등 포함한 지침 제공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5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9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7" name="Picture 7" descr="안전모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8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대각선 방향의 모서리가 둥근 사각형 9"/>
          <p:cNvSpPr/>
          <p:nvPr/>
        </p:nvSpPr>
        <p:spPr>
          <a:xfrm>
            <a:off x="781050" y="1152525"/>
            <a:ext cx="3407773" cy="3429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특수형태근로자 안전보건교육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(77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조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)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 Box 224"/>
          <p:cNvSpPr txBox="1">
            <a:spLocks noChangeArrowheads="1"/>
          </p:cNvSpPr>
          <p:nvPr/>
        </p:nvSpPr>
        <p:spPr bwMode="auto">
          <a:xfrm>
            <a:off x="714376" y="1544856"/>
            <a:ext cx="7905750" cy="732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/>
              <a:t>건설기계 운전자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골프장 캐디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택배기사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퀵서비스기사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대리운전기사로부터 </a:t>
            </a:r>
            <a:r>
              <a:rPr lang="ko-KR" altLang="en-US" sz="1600" dirty="0" smtClean="0"/>
              <a:t>노무를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제공받는 자는 </a:t>
            </a:r>
            <a:r>
              <a:rPr lang="ko-KR" altLang="en-US" sz="1600" b="1" dirty="0" smtClean="0"/>
              <a:t>최초 노무제공 계약 시 교육 </a:t>
            </a:r>
            <a:r>
              <a:rPr lang="ko-KR" altLang="en-US" sz="1600" dirty="0" smtClean="0"/>
              <a:t>및 </a:t>
            </a:r>
            <a:r>
              <a:rPr lang="ko-KR" altLang="en-US" sz="1600" b="1" dirty="0" smtClean="0"/>
              <a:t>특별교육</a:t>
            </a:r>
            <a:r>
              <a:rPr lang="ko-KR" altLang="en-US" sz="1600" dirty="0" smtClean="0"/>
              <a:t> 실시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4098" name="Picture 2" descr="C:\Users\1\Desktop\20년기홍기차장PPT\법개정아이콘\개정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438248"/>
            <a:ext cx="1129851" cy="919605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2341334"/>
          <a:ext cx="7737837" cy="169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487"/>
                <a:gridCol w="5848350"/>
              </a:tblGrid>
              <a:tr h="3143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교육과정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j-ea"/>
                          <a:ea typeface="+mj-ea"/>
                        </a:rPr>
                        <a:t>교육시간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432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최초 노무 제공 시  </a:t>
                      </a:r>
                      <a:endParaRPr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교육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 이상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단기간 작업 또는 간헐적 작업에 노무를 제공하는 경우에는 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 이상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실시하고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특별교육을 실시한 경우는 면제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4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325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 smtClean="0">
                          <a:latin typeface="+mj-ea"/>
                          <a:ea typeface="+mj-ea"/>
                        </a:rPr>
                        <a:t>나</a:t>
                      </a:r>
                      <a:r>
                        <a:rPr lang="en-US" altLang="ko-KR" sz="1400" b="0" dirty="0" smtClean="0">
                          <a:latin typeface="+mj-ea"/>
                          <a:ea typeface="+mj-ea"/>
                        </a:rPr>
                        <a:t>. </a:t>
                      </a:r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특별교육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16</a:t>
                      </a:r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 이상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최초 작업에 종사하기 전 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 이상 실시하고 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12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시간은</a:t>
                      </a:r>
                    </a:p>
                    <a:p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ko-KR" altLang="en-US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개월 이내에서 분할하여 실시가능</a:t>
                      </a:r>
                      <a:r>
                        <a:rPr lang="en-US" altLang="ko-KR" sz="1400" b="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400" b="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308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단기간 작업 또는 간헐적 작업인 경우에는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시간 이상</a:t>
                      </a:r>
                      <a:endParaRPr lang="ko-KR" altLang="en-US" sz="1400" dirty="0" smtClean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모서리가 둥근 직사각형 13"/>
          <p:cNvSpPr/>
          <p:nvPr/>
        </p:nvSpPr>
        <p:spPr>
          <a:xfrm>
            <a:off x="828675" y="4362452"/>
            <a:ext cx="7734300" cy="1914524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981200" y="4200525"/>
            <a:ext cx="549592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교육내용</a:t>
            </a:r>
            <a:r>
              <a:rPr lang="en-US" altLang="ko-KR" sz="1600" b="1" spc="-150" dirty="0" smtClean="0">
                <a:solidFill>
                  <a:schemeClr val="tx1"/>
                </a:solidFill>
              </a:rPr>
              <a:t>(</a:t>
            </a:r>
            <a:r>
              <a:rPr lang="ko-KR" altLang="en-US" sz="1600" b="1" spc="-150" dirty="0" smtClean="0">
                <a:solidFill>
                  <a:schemeClr val="tx1"/>
                </a:solidFill>
              </a:rPr>
              <a:t>각 특수형태근로종사자의 직무에 적합한 내용 교육</a:t>
            </a:r>
            <a:r>
              <a:rPr lang="en-US" altLang="ko-KR" sz="1600" b="1" spc="-150" dirty="0" smtClean="0">
                <a:solidFill>
                  <a:schemeClr val="tx1"/>
                </a:solidFill>
              </a:rPr>
              <a:t>)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Text Box 224"/>
          <p:cNvSpPr txBox="1">
            <a:spLocks noChangeArrowheads="1"/>
          </p:cNvSpPr>
          <p:nvPr/>
        </p:nvSpPr>
        <p:spPr bwMode="auto">
          <a:xfrm>
            <a:off x="1114424" y="4640481"/>
            <a:ext cx="541972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기계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기구의 위험성과 작업의 순서 및 동선에 관한 사항</a:t>
            </a:r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작업 개시 전 점검에 관한 사항</a:t>
            </a:r>
            <a:endParaRPr lang="en-US" altLang="ko-KR" sz="1600" dirty="0" smtClean="0"/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사고 발생 시 긴급조치에 관한 사항</a:t>
            </a:r>
            <a:endParaRPr lang="en-US" altLang="ko-KR" sz="1600" dirty="0" smtClean="0"/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물질안전보건자료에 관한 사항</a:t>
            </a:r>
            <a:endParaRPr lang="en-US" altLang="ko-KR" sz="1600" dirty="0" smtClean="0"/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직무스트레스 예방 및 관리에 관한 사항</a:t>
            </a:r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「산업안전보건법」 및 일반관리에 관한 사항</a:t>
            </a:r>
          </a:p>
        </p:txBody>
      </p: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4705349" y="4897656"/>
            <a:ext cx="3838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정리정돈 및 청소에 관한 사항</a:t>
            </a:r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산업보건 및 직업병 예방에 관한 사항</a:t>
            </a:r>
          </a:p>
          <a:p>
            <a:r>
              <a:rPr lang="en-US" altLang="ko-KR" sz="1600" dirty="0" smtClean="0"/>
              <a:t>• </a:t>
            </a:r>
            <a:r>
              <a:rPr lang="ko-KR" altLang="en-US" sz="1600" dirty="0" smtClean="0"/>
              <a:t>직무스트레스 예방 및 관리에 관한 사항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162" y="1125890"/>
            <a:ext cx="2842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b="1" kern="1200" dirty="0" smtClean="0">
                <a:solidFill>
                  <a:srgbClr val="0A4C87"/>
                </a:solidFill>
                <a:latin typeface="+mj-ea"/>
                <a:ea typeface="+mj-ea"/>
              </a:rPr>
              <a:t>Contents</a:t>
            </a:r>
            <a:endParaRPr lang="en-US" sz="4500" b="1" kern="1200" dirty="0">
              <a:solidFill>
                <a:srgbClr val="0A4C87"/>
              </a:solidFill>
              <a:latin typeface="+mj-ea"/>
              <a:ea typeface="+mj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0028" y="2329681"/>
            <a:ext cx="7426747" cy="461665"/>
            <a:chOff x="1102360" y="2273580"/>
            <a:chExt cx="7426747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1595132" y="2293578"/>
              <a:ext cx="6933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산업안전보건법의 보호범위 확대 및 산재예방 책임주체 확대</a:t>
              </a:r>
              <a:endParaRPr lang="en-US" sz="20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02360" y="2273580"/>
              <a:ext cx="418246" cy="461665"/>
              <a:chOff x="1102360" y="2273580"/>
              <a:chExt cx="418246" cy="46166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102360" y="2289145"/>
                <a:ext cx="418246" cy="41824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16758" y="2273580"/>
                <a:ext cx="38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pc="-150" dirty="0">
                    <a:solidFill>
                      <a:srgbClr val="0A4C87"/>
                    </a:solidFill>
                    <a:latin typeface="+mj-ea"/>
                    <a:ea typeface="+mj-ea"/>
                  </a:rPr>
                  <a:t>1</a:t>
                </a:r>
                <a:endParaRPr lang="en-US" sz="2400" b="1" kern="1200" spc="-150" dirty="0">
                  <a:solidFill>
                    <a:srgbClr val="0A4C87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060028" y="2939797"/>
            <a:ext cx="4541179" cy="461665"/>
            <a:chOff x="1102360" y="2265629"/>
            <a:chExt cx="4541179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595133" y="2293578"/>
              <a:ext cx="40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도급 관련 개정사항</a:t>
              </a:r>
              <a:endParaRPr lang="en-US" sz="2000" b="1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02360" y="2265629"/>
              <a:ext cx="418246" cy="461665"/>
              <a:chOff x="1102360" y="2265629"/>
              <a:chExt cx="418246" cy="46166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02360" y="2289145"/>
                <a:ext cx="418246" cy="41824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6758" y="2265629"/>
                <a:ext cx="38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pc="-150" dirty="0" smtClean="0">
                    <a:solidFill>
                      <a:srgbClr val="0A4C87"/>
                    </a:solidFill>
                    <a:latin typeface="+mj-ea"/>
                    <a:ea typeface="+mj-ea"/>
                  </a:rPr>
                  <a:t>2</a:t>
                </a:r>
                <a:endParaRPr lang="en-US" sz="2400" b="1" kern="1200" spc="-150" dirty="0">
                  <a:solidFill>
                    <a:srgbClr val="0A4C87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60028" y="3565815"/>
            <a:ext cx="6245647" cy="461665"/>
            <a:chOff x="1102360" y="2273580"/>
            <a:chExt cx="6245647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595133" y="2303103"/>
              <a:ext cx="5752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건설업 및 위험 기계</a:t>
              </a:r>
              <a:r>
                <a:rPr lang="en-US" altLang="ko-KR" sz="2000" b="1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·</a:t>
              </a:r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rPr>
                <a:t>기구 등의 안전 강화</a:t>
              </a:r>
              <a:endParaRPr lang="en-US" sz="2000" b="1" spc="-15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02360" y="2273580"/>
              <a:ext cx="418246" cy="461665"/>
              <a:chOff x="1102360" y="2273580"/>
              <a:chExt cx="418246" cy="46166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02360" y="2289145"/>
                <a:ext cx="418246" cy="41824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16758" y="2273580"/>
                <a:ext cx="38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pc="-150" dirty="0" smtClean="0">
                    <a:solidFill>
                      <a:srgbClr val="0A4C87"/>
                    </a:solidFill>
                    <a:latin typeface="+mj-ea"/>
                    <a:ea typeface="+mj-ea"/>
                  </a:rPr>
                  <a:t>3</a:t>
                </a:r>
                <a:endParaRPr lang="en-US" sz="2400" b="1" kern="1200" spc="-150" dirty="0">
                  <a:solidFill>
                    <a:srgbClr val="0A4C87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58524" y="4175931"/>
            <a:ext cx="4542683" cy="461665"/>
            <a:chOff x="1100856" y="2265629"/>
            <a:chExt cx="454268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595133" y="2293578"/>
              <a:ext cx="40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화학물질 관련 개정</a:t>
              </a:r>
              <a:endParaRPr lang="en-US" sz="2000" b="1" spc="-15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00856" y="2265629"/>
              <a:ext cx="419750" cy="461665"/>
              <a:chOff x="1100856" y="2265629"/>
              <a:chExt cx="419750" cy="461665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102360" y="2289145"/>
                <a:ext cx="418246" cy="41824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00856" y="2265629"/>
                <a:ext cx="38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pc="-150" dirty="0" smtClean="0">
                    <a:solidFill>
                      <a:srgbClr val="0A4C87"/>
                    </a:solidFill>
                    <a:latin typeface="+mj-ea"/>
                    <a:ea typeface="+mj-ea"/>
                  </a:rPr>
                  <a:t>4</a:t>
                </a:r>
                <a:endParaRPr lang="en-US" sz="2400" b="1" kern="1200" spc="-150" dirty="0">
                  <a:solidFill>
                    <a:srgbClr val="0A4C87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058524" y="4809899"/>
            <a:ext cx="4542683" cy="461665"/>
            <a:chOff x="1100856" y="2281531"/>
            <a:chExt cx="454268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595133" y="2303103"/>
              <a:ext cx="40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기타 개정사항</a:t>
              </a:r>
              <a:endParaRPr lang="en-US" sz="2000" b="1" spc="-150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00856" y="2281531"/>
              <a:ext cx="419750" cy="461665"/>
              <a:chOff x="1100856" y="2281531"/>
              <a:chExt cx="419750" cy="46166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102360" y="2289145"/>
                <a:ext cx="418246" cy="418246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0856" y="2281531"/>
                <a:ext cx="38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spc="-150" dirty="0" smtClean="0">
                    <a:solidFill>
                      <a:srgbClr val="0A4C87"/>
                    </a:solidFill>
                    <a:latin typeface="+mj-ea"/>
                    <a:ea typeface="+mj-ea"/>
                  </a:rPr>
                  <a:t>5</a:t>
                </a:r>
                <a:endParaRPr lang="en-US" sz="2400" b="1" kern="1200" spc="-150" dirty="0">
                  <a:solidFill>
                    <a:srgbClr val="0A4C87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5" name="슬라이드 번호 개체 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" name="Picture 2" descr="C:\Users\Microsoft\Desktop\산업안전보건법_PPT\이미지\법망치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73" y="1159966"/>
            <a:ext cx="648072" cy="5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828675" y="1371600"/>
            <a:ext cx="7734300" cy="1752600"/>
            <a:chOff x="828675" y="1209675"/>
            <a:chExt cx="7734300" cy="1752600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828675" y="1371602"/>
              <a:ext cx="7734300" cy="1590673"/>
            </a:xfrm>
            <a:prstGeom prst="roundRect">
              <a:avLst>
                <a:gd name="adj" fmla="val 4783"/>
              </a:avLst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05226" y="1209675"/>
              <a:ext cx="1762124" cy="381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smtClean="0">
                  <a:solidFill>
                    <a:schemeClr val="tx1"/>
                  </a:solidFill>
                  <a:latin typeface="+mj-ea"/>
                  <a:ea typeface="+mj-ea"/>
                </a:rPr>
                <a:t>강사자격</a:t>
              </a:r>
              <a:endParaRPr lang="ko-KR" altLang="en-US" sz="1600" b="1" spc="-15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1114423" y="1649631"/>
              <a:ext cx="7429502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1600" dirty="0" smtClean="0"/>
                <a:t>• </a:t>
              </a:r>
              <a:r>
                <a:rPr lang="ko-KR" altLang="en-US" sz="1600" dirty="0" smtClean="0"/>
                <a:t>자체교육 시 안전보건관리책임자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관리감독자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안전관리자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보건관리자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안전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보건관리담당자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산업보건의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안전보건공단에서 실시하는 해당 분야의 강사요원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교육과정 이수자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산업안전지도사</a:t>
              </a:r>
              <a:r>
                <a:rPr lang="ko-KR" altLang="en-US" sz="1600" dirty="0" smtClean="0"/>
                <a:t> 또는 </a:t>
              </a:r>
              <a:r>
                <a:rPr lang="ko-KR" altLang="en-US" sz="1600" dirty="0" err="1" smtClean="0"/>
                <a:t>산업보건지도사</a:t>
              </a:r>
              <a:r>
                <a:rPr lang="ko-KR" altLang="en-US" sz="1600" dirty="0" smtClean="0"/>
                <a:t> 등 교육 가능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• </a:t>
              </a:r>
              <a:r>
                <a:rPr lang="ko-KR" altLang="en-US" sz="1600" dirty="0" smtClean="0"/>
                <a:t>교육은 안전보건교육기관에 위탁 가능</a:t>
              </a:r>
            </a:p>
          </p:txBody>
        </p:sp>
      </p:grpSp>
      <p:sp>
        <p:nvSpPr>
          <p:cNvPr id="13" name="대각선 방향의 모서리가 둥근 사각형 12"/>
          <p:cNvSpPr/>
          <p:nvPr/>
        </p:nvSpPr>
        <p:spPr>
          <a:xfrm>
            <a:off x="781050" y="4200525"/>
            <a:ext cx="2743200" cy="3429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/>
              <a:t>안전보건 교육시간 일부 면제</a:t>
            </a:r>
            <a:endParaRPr lang="ko-KR" altLang="en-US" sz="1600" b="1" spc="-150" dirty="0">
              <a:solidFill>
                <a:schemeClr val="bg1"/>
              </a:solidFill>
            </a:endParaRPr>
          </a:p>
        </p:txBody>
      </p:sp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714375" y="4592856"/>
            <a:ext cx="8039099" cy="1024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/>
              <a:t>특수형태근로종사자로부터 노무를 제공받는 자는 특수형태근로종사자가 최초 노무제공 또는 변경된 작업에 경험이 있을 경우 최초 노무제공 시 교육 또는 특별교육시간을 다음 기준에 따라 실시 가능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8" y="1245965"/>
          <a:ext cx="7737838" cy="419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87"/>
                <a:gridCol w="4724400"/>
                <a:gridCol w="1962151"/>
              </a:tblGrid>
              <a:tr h="39103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교육시간</a:t>
                      </a:r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289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최초 노무 제공 시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한국표준산업분류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세분류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중 같은 종류의 업종에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개월 이상 근무한 경험이 있는 특수형태근로종사자로부터 이직 후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년 이내에 최초 노무를 제공받는 경우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최초 노무 제공 시 교육시간의</a:t>
                      </a: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100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분의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50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147444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특별교육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특별교육 대상작업에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개월 이상 근무한 경험이 있는 특수형태근로종사자 중 다음 하나에 해당하는 경우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① 이직 후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년 이내에 이직 전과 동일한 특별교육 대상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작업에 종사하는 경우</a:t>
                      </a:r>
                    </a:p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② 같은 사업장 내 다른 작업에 배치된 후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년 이내에</a:t>
                      </a:r>
                      <a:endParaRPr lang="en-US" altLang="ko-KR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배치 </a:t>
                      </a:r>
                      <a:r>
                        <a:rPr lang="ko-KR" altLang="en-US" sz="14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전과동일한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특별교육 대상 작업에 종사하는 경우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특별교육 시간의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100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분의 </a:t>
                      </a:r>
                      <a:r>
                        <a:rPr lang="en-US" altLang="ko-KR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50 </a:t>
                      </a:r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444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도급인</a:t>
                      </a:r>
                      <a:endParaRPr lang="en-US" altLang="ko-KR" sz="1400" b="1" dirty="0" smtClean="0">
                        <a:latin typeface="+mj-ea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사업장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최초 노무 제공 시 교육 또는 특별교육을 이수한 특수형태 근로종사자가 같은 도급인의 사업장 내에서 이전에 하던 업무와 동일한 업무에 종사하는 경우</a:t>
                      </a:r>
                      <a:endParaRPr lang="ko-KR" altLang="en-US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소속 사업장의 변경 에도 불구하고 해당 특수형태근로종사자에 대한 최초 노무 제공 시 교육 또는 특별교육 면제</a:t>
                      </a:r>
                      <a:endParaRPr lang="ko-KR" altLang="en-US" sz="14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5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9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7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8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그룹 10"/>
          <p:cNvGrpSpPr/>
          <p:nvPr/>
        </p:nvGrpSpPr>
        <p:grpSpPr>
          <a:xfrm>
            <a:off x="857250" y="5583456"/>
            <a:ext cx="7800975" cy="652486"/>
            <a:chOff x="857250" y="5754906"/>
            <a:chExt cx="7800975" cy="652486"/>
          </a:xfrm>
        </p:grpSpPr>
        <p:grpSp>
          <p:nvGrpSpPr>
            <p:cNvPr id="12" name="그룹 21"/>
            <p:cNvGrpSpPr/>
            <p:nvPr/>
          </p:nvGrpSpPr>
          <p:grpSpPr>
            <a:xfrm>
              <a:off x="857250" y="5762625"/>
              <a:ext cx="363355" cy="333375"/>
              <a:chOff x="857250" y="5762625"/>
              <a:chExt cx="363355" cy="333375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857250" y="5762625"/>
                <a:ext cx="333375" cy="3333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" name="Picture 3" descr="C:\Users\1\Desktop\20년기홍기차장PPT\법개정아이콘\법망치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68364" y="5810250"/>
                <a:ext cx="352241" cy="241299"/>
              </a:xfrm>
              <a:prstGeom prst="rect">
                <a:avLst/>
              </a:prstGeom>
              <a:noFill/>
            </p:spPr>
          </p:pic>
        </p:grpSp>
        <p:sp>
          <p:nvSpPr>
            <p:cNvPr id="13" name="Text Box 224"/>
            <p:cNvSpPr txBox="1">
              <a:spLocks noChangeArrowheads="1"/>
            </p:cNvSpPr>
            <p:nvPr/>
          </p:nvSpPr>
          <p:spPr bwMode="auto">
            <a:xfrm>
              <a:off x="1238250" y="5754906"/>
              <a:ext cx="7419975" cy="652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벌칙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ko-KR" sz="1400" dirty="0" smtClean="0">
                  <a:latin typeface="+mj-ea"/>
                  <a:ea typeface="+mj-ea"/>
                </a:rPr>
                <a:t>: </a:t>
              </a:r>
              <a:r>
                <a:rPr lang="ko-KR" altLang="en-US" sz="1400" dirty="0" smtClean="0"/>
                <a:t>특수형태근로종사자로부터 노무를 제공받는 자가 </a:t>
              </a:r>
              <a:r>
                <a:rPr lang="ko-KR" altLang="en-US" sz="1400" b="1" dirty="0" smtClean="0"/>
                <a:t>안전보건조치의무 위반 시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400" b="1" dirty="0" smtClean="0"/>
                <a:t>             1,000</a:t>
              </a:r>
              <a:r>
                <a:rPr lang="ko-KR" altLang="en-US" sz="1400" b="1" dirty="0" smtClean="0"/>
                <a:t>만원 이하의 과태료</a:t>
              </a:r>
              <a:r>
                <a:rPr lang="en-US" altLang="ko-KR" sz="1400" b="1" dirty="0" smtClean="0"/>
                <a:t>, </a:t>
              </a:r>
              <a:r>
                <a:rPr lang="ko-KR" altLang="en-US" sz="1400" b="1" dirty="0" smtClean="0"/>
                <a:t>안전보건교육 의무 위반 시 </a:t>
              </a:r>
              <a:r>
                <a:rPr lang="en-US" altLang="ko-KR" sz="1400" b="1" dirty="0" smtClean="0"/>
                <a:t>500</a:t>
              </a:r>
              <a:r>
                <a:rPr lang="ko-KR" altLang="en-US" sz="1400" b="1" dirty="0" smtClean="0"/>
                <a:t>만원 이하의 과태료</a:t>
              </a:r>
              <a:r>
                <a:rPr lang="ko-KR" altLang="en-US" sz="1400" dirty="0" smtClean="0"/>
                <a:t> 부과</a:t>
              </a:r>
              <a:endParaRPr lang="en-US" altLang="ko-KR" sz="1400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" name="그룹 75"/>
          <p:cNvGrpSpPr/>
          <p:nvPr/>
        </p:nvGrpSpPr>
        <p:grpSpPr>
          <a:xfrm>
            <a:off x="752473" y="1162050"/>
            <a:ext cx="3905252" cy="381000"/>
            <a:chOff x="752473" y="3495675"/>
            <a:chExt cx="3905252" cy="381000"/>
          </a:xfrm>
        </p:grpSpPr>
        <p:sp>
          <p:nvSpPr>
            <p:cNvPr id="5" name="오각형 4"/>
            <p:cNvSpPr/>
            <p:nvPr/>
          </p:nvSpPr>
          <p:spPr>
            <a:xfrm>
              <a:off x="752473" y="3495675"/>
              <a:ext cx="3905252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</a:t>
              </a:r>
              <a:r>
                <a:rPr lang="ko-KR" altLang="en-US" sz="1600" b="1" spc="-150" dirty="0" err="1" smtClean="0"/>
                <a:t>배달앱</a:t>
              </a:r>
              <a:r>
                <a:rPr lang="ko-KR" altLang="en-US" sz="1600" b="1" spc="-150" dirty="0" smtClean="0"/>
                <a:t> 등을 통한 배달종사자 보호</a:t>
              </a:r>
              <a:r>
                <a:rPr lang="en-US" altLang="ko-KR" sz="1600" b="1" spc="-150" dirty="0" smtClean="0"/>
                <a:t>(78</a:t>
              </a:r>
              <a:r>
                <a:rPr lang="ko-KR" altLang="en-US" sz="1600" b="1" spc="-150" dirty="0" smtClean="0"/>
                <a:t>조</a:t>
              </a:r>
              <a:r>
                <a:rPr lang="en-US" altLang="ko-KR" sz="1600" b="1" spc="-150" dirty="0" smtClean="0"/>
                <a:t>)</a:t>
              </a:r>
              <a:endParaRPr lang="ko-KR" altLang="en-US" sz="1600" b="1" spc="-15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8" name="그룹 2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2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10" name="Picture 7" descr="안전모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11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714376" y="2259231"/>
            <a:ext cx="7905750" cy="3607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이동통신단말장치로 물건의 수거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배달 등을 중개하는 자</a:t>
            </a:r>
            <a:r>
              <a:rPr lang="ko-KR" altLang="en-US" sz="1600" b="1" dirty="0" smtClean="0">
                <a:latin typeface="+mj-ea"/>
                <a:ea typeface="+mj-ea"/>
              </a:rPr>
              <a:t>는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그 중개를 통하여 이륜</a:t>
            </a:r>
          </a:p>
          <a:p>
            <a:pPr>
              <a:lnSpc>
                <a:spcPct val="13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자동차로 물건을 수거</a:t>
            </a:r>
            <a:r>
              <a:rPr lang="en-US" altLang="ko-KR" sz="1600" b="1" dirty="0" smtClean="0"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latin typeface="+mj-ea"/>
                <a:ea typeface="+mj-ea"/>
              </a:rPr>
              <a:t>배달 등을 하는 자의 산업재해 예방을 위하여 </a:t>
            </a:r>
            <a:r>
              <a:rPr lang="ko-KR" altLang="en-US" sz="1600" dirty="0" smtClean="0">
                <a:latin typeface="+mj-ea"/>
                <a:ea typeface="+mj-ea"/>
              </a:rPr>
              <a:t>필요한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안전조치 및 보건조치</a:t>
            </a:r>
            <a:r>
              <a:rPr lang="ko-KR" altLang="en-US" sz="1600" b="1" dirty="0" smtClean="0">
                <a:latin typeface="+mj-ea"/>
                <a:ea typeface="+mj-ea"/>
              </a:rPr>
              <a:t>를 하여야 함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1600" dirty="0" smtClean="0"/>
              <a:t>① </a:t>
            </a:r>
            <a:r>
              <a:rPr lang="ko-KR" altLang="en-US" sz="1600" b="1" dirty="0" smtClean="0"/>
              <a:t>이동통신단말장치의 소프트웨어에 이륜자동차로 물건의 수거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배달 등을 하는 자가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 등록하는 경우 </a:t>
            </a:r>
            <a:r>
              <a:rPr lang="ko-KR" altLang="en-US" sz="1600" dirty="0" smtClean="0"/>
              <a:t>이륜자동차를 운행할 수 있는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면허 및 안전모의 보유 여부 확인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② </a:t>
            </a:r>
            <a:r>
              <a:rPr lang="ko-KR" altLang="en-US" sz="1600" b="1" dirty="0" smtClean="0"/>
              <a:t>이동통신단말장치의 소프트웨어를 통하여 </a:t>
            </a:r>
            <a:r>
              <a:rPr lang="ko-KR" altLang="en-US" sz="1600" dirty="0" smtClean="0"/>
              <a:t>도로교통법 제</a:t>
            </a:r>
            <a:r>
              <a:rPr lang="en-US" altLang="ko-KR" sz="1600" dirty="0" smtClean="0"/>
              <a:t>49</a:t>
            </a:r>
            <a:r>
              <a:rPr lang="ko-KR" altLang="en-US" sz="1600" dirty="0" smtClean="0"/>
              <a:t>조에 따른 </a:t>
            </a:r>
            <a:r>
              <a:rPr lang="ko-KR" altLang="en-US" sz="1600" b="1" dirty="0" smtClean="0"/>
              <a:t>운전자의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     </a:t>
            </a:r>
            <a:r>
              <a:rPr lang="ko-KR" altLang="en-US" sz="1600" b="1" dirty="0" smtClean="0"/>
              <a:t>준수사항* 등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안전운행 및 산업재해 예방에 필요한 사항</a:t>
            </a:r>
            <a:r>
              <a:rPr lang="ko-KR" altLang="en-US" sz="1600" dirty="0" smtClean="0"/>
              <a:t>을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 정기적으로 고지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</a:t>
            </a:r>
            <a:r>
              <a:rPr lang="ko-KR" altLang="en-US" sz="1400" dirty="0" smtClean="0"/>
              <a:t>* 운전자는 운전 중에는 휴대용 전화를 사용하지 아니할 것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운전자가 운전 중 볼 수 있는 위치에</a:t>
            </a:r>
            <a:endParaRPr lang="en-US" altLang="ko-KR" sz="1400" dirty="0" smtClean="0"/>
          </a:p>
          <a:p>
            <a:r>
              <a:rPr lang="ko-KR" altLang="en-US" sz="1400" dirty="0" smtClean="0"/>
              <a:t>       영상이 표시되지 아니하도록 할 것 등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③ </a:t>
            </a:r>
            <a:r>
              <a:rPr lang="ko-KR" altLang="en-US" sz="1600" b="1" dirty="0" smtClean="0"/>
              <a:t>물건의 수거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배달 등을 중개하는 자는 물건의 수거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배달</a:t>
            </a:r>
            <a:r>
              <a:rPr lang="ko-KR" altLang="en-US" sz="1600" b="1" dirty="0" smtClean="0"/>
              <a:t> 등에 소요되는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시간</a:t>
            </a:r>
            <a:r>
              <a:rPr lang="ko-KR" altLang="en-US" sz="1600" dirty="0" smtClean="0"/>
              <a:t>에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대해</a:t>
            </a:r>
            <a:endParaRPr lang="en-US" altLang="ko-KR" sz="1600" dirty="0" smtClean="0"/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 산업재해를 유발할 수 있을 정도로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제한하여서는 </a:t>
            </a:r>
            <a:r>
              <a:rPr lang="ko-KR" altLang="en-US" sz="1600" b="1" dirty="0" err="1" smtClean="0">
                <a:solidFill>
                  <a:srgbClr val="0070C0"/>
                </a:solidFill>
              </a:rPr>
              <a:t>아니됨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rgbClr val="0070C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대각선 방향의 모서리가 둥근 사각형 14"/>
          <p:cNvSpPr/>
          <p:nvPr/>
        </p:nvSpPr>
        <p:spPr>
          <a:xfrm>
            <a:off x="781050" y="1876425"/>
            <a:ext cx="1419225" cy="3429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/>
              <a:t>안전보건 조치</a:t>
            </a:r>
            <a:endParaRPr lang="ko-KR" altLang="en-US" sz="16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9932"/>
            <a:ext cx="7724578" cy="685145"/>
            <a:chOff x="1038422" y="49932"/>
            <a:chExt cx="7724578" cy="685145"/>
          </a:xfrm>
        </p:grpSpPr>
        <p:sp>
          <p:nvSpPr>
            <p:cNvPr id="8" name="Rectangle 12"/>
            <p:cNvSpPr/>
            <p:nvPr/>
          </p:nvSpPr>
          <p:spPr>
            <a:xfrm>
              <a:off x="1038422" y="49932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① 산업안전보건법의 보호범위 확대 및 산재예방 책임주체 확대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tangle 12"/>
            <p:cNvSpPr/>
            <p:nvPr/>
          </p:nvSpPr>
          <p:spPr>
            <a:xfrm>
              <a:off x="1333697" y="211857"/>
              <a:ext cx="561002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법의 보호대상 확대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그룹 9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6" name="Picture 7" descr="안전모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29" y="2218540"/>
              <a:ext cx="546636" cy="350072"/>
            </a:xfrm>
            <a:prstGeom prst="rect">
              <a:avLst/>
            </a:prstGeom>
          </p:spPr>
        </p:pic>
        <p:sp>
          <p:nvSpPr>
            <p:cNvPr id="7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857250" y="1278156"/>
            <a:ext cx="7800975" cy="628121"/>
            <a:chOff x="857250" y="5754906"/>
            <a:chExt cx="7800975" cy="628121"/>
          </a:xfrm>
        </p:grpSpPr>
        <p:grpSp>
          <p:nvGrpSpPr>
            <p:cNvPr id="11" name="그룹 21"/>
            <p:cNvGrpSpPr/>
            <p:nvPr/>
          </p:nvGrpSpPr>
          <p:grpSpPr>
            <a:xfrm>
              <a:off x="857250" y="5762625"/>
              <a:ext cx="363355" cy="333375"/>
              <a:chOff x="857250" y="5762625"/>
              <a:chExt cx="363355" cy="333375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857250" y="5762625"/>
                <a:ext cx="333375" cy="3333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" name="Picture 3" descr="C:\Users\1\Desktop\20년기홍기차장PPT\법개정아이콘\법망치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68364" y="5810250"/>
                <a:ext cx="352241" cy="241299"/>
              </a:xfrm>
              <a:prstGeom prst="rect">
                <a:avLst/>
              </a:prstGeom>
              <a:noFill/>
            </p:spPr>
          </p:pic>
        </p:grp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1238250" y="5754906"/>
              <a:ext cx="7419975" cy="628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벌칙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ko-KR" sz="1400" dirty="0" smtClean="0">
                  <a:latin typeface="+mj-ea"/>
                  <a:ea typeface="+mj-ea"/>
                </a:rPr>
                <a:t>: </a:t>
              </a:r>
              <a:r>
                <a:rPr lang="ko-KR" altLang="en-US" sz="1400" b="1" dirty="0" smtClean="0"/>
                <a:t>이동통신단말장치로 물건의 수거</a:t>
              </a:r>
              <a:r>
                <a:rPr lang="en-US" altLang="ko-KR" sz="1400" b="1" dirty="0" smtClean="0"/>
                <a:t>·</a:t>
              </a:r>
              <a:r>
                <a:rPr lang="ko-KR" altLang="en-US" sz="1400" b="1" dirty="0" smtClean="0"/>
                <a:t>배달 등을 중개하는 자</a:t>
              </a:r>
              <a:r>
                <a:rPr lang="ko-KR" altLang="en-US" sz="1400" dirty="0" smtClean="0"/>
                <a:t>가</a:t>
              </a:r>
              <a:r>
                <a:rPr lang="ko-KR" altLang="en-US" sz="1400" b="1" dirty="0" smtClean="0"/>
                <a:t> 안전보건조치 위반 시</a:t>
              </a:r>
              <a:endParaRPr lang="en-US" altLang="ko-KR" sz="1400" b="1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400" dirty="0" smtClean="0"/>
                <a:t>            </a:t>
              </a:r>
              <a:r>
                <a:rPr lang="ko-KR" altLang="en-US" sz="1400" dirty="0" smtClean="0"/>
                <a:t> </a:t>
              </a:r>
              <a:r>
                <a:rPr lang="en-US" altLang="ko-KR" sz="1400" b="1" dirty="0" smtClean="0"/>
                <a:t>1,000</a:t>
              </a:r>
              <a:r>
                <a:rPr lang="ko-KR" altLang="en-US" sz="1400" b="1" dirty="0" smtClean="0"/>
                <a:t>만원 이하의 과태료 </a:t>
              </a:r>
              <a:r>
                <a:rPr lang="ko-KR" altLang="en-US" sz="1400" dirty="0" smtClean="0"/>
                <a:t>부과</a:t>
              </a:r>
              <a:endParaRPr lang="en-US" altLang="ko-KR" sz="1400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14375" y="2400300"/>
            <a:ext cx="8429625" cy="2573322"/>
            <a:chOff x="714375" y="2305050"/>
            <a:chExt cx="8429625" cy="2573322"/>
          </a:xfrm>
        </p:grpSpPr>
        <p:sp>
          <p:nvSpPr>
            <p:cNvPr id="15" name="Text Box 224"/>
            <p:cNvSpPr txBox="1">
              <a:spLocks noChangeArrowheads="1"/>
            </p:cNvSpPr>
            <p:nvPr/>
          </p:nvSpPr>
          <p:spPr bwMode="auto">
            <a:xfrm>
              <a:off x="714376" y="2687856"/>
              <a:ext cx="7905750" cy="3845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>
                  <a:solidFill>
                    <a:srgbClr val="0070C0"/>
                  </a:solidFill>
                  <a:latin typeface="+mj-ea"/>
                  <a:ea typeface="+mj-ea"/>
                </a:rPr>
                <a:t>사업주</a:t>
              </a:r>
              <a:r>
                <a:rPr lang="ko-KR" altLang="en-US" sz="1600" dirty="0" smtClean="0">
                  <a:latin typeface="+mj-ea"/>
                  <a:ea typeface="+mj-ea"/>
                </a:rPr>
                <a:t>는</a:t>
              </a:r>
              <a:r>
                <a:rPr lang="ko-KR" altLang="en-US" sz="1600" b="1" dirty="0" smtClean="0">
                  <a:latin typeface="+mj-ea"/>
                  <a:ea typeface="+mj-ea"/>
                </a:rPr>
                <a:t> 이륜자동차 운행 배달종사자의 안전</a:t>
              </a:r>
              <a:r>
                <a:rPr lang="ko-KR" altLang="en-US" sz="1600" dirty="0" smtClean="0">
                  <a:latin typeface="+mj-ea"/>
                  <a:ea typeface="+mj-ea"/>
                </a:rPr>
                <a:t>을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위해 다음 사항 준수</a:t>
              </a:r>
              <a:r>
                <a:rPr lang="en-US" altLang="ko-KR" sz="1600" dirty="0" smtClean="0">
                  <a:latin typeface="+mj-ea"/>
                  <a:ea typeface="+mj-ea"/>
                </a:rPr>
                <a:t>(</a:t>
              </a:r>
              <a:r>
                <a:rPr lang="ko-KR" altLang="en-US" sz="1600" dirty="0" smtClean="0">
                  <a:latin typeface="+mj-ea"/>
                  <a:ea typeface="+mj-ea"/>
                </a:rPr>
                <a:t>종전 동일</a:t>
              </a:r>
              <a:r>
                <a:rPr lang="en-US" altLang="ko-KR" sz="1600" dirty="0" smtClean="0">
                  <a:latin typeface="+mj-ea"/>
                  <a:ea typeface="+mj-ea"/>
                </a:rPr>
                <a:t>)</a:t>
              </a:r>
              <a:endParaRPr lang="en-US" altLang="ko-KR" sz="1600" kern="1200" cap="all" spc="-15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16" name="대각선 방향의 모서리가 둥근 사각형 15"/>
            <p:cNvSpPr/>
            <p:nvPr/>
          </p:nvSpPr>
          <p:spPr>
            <a:xfrm>
              <a:off x="781050" y="2305050"/>
              <a:ext cx="1419225" cy="342900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/>
                <a:t>안전규칙</a:t>
              </a:r>
              <a:endParaRPr lang="ko-KR" altLang="en-US" sz="1600" b="1" spc="-15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714375" y="3126006"/>
              <a:ext cx="8429625" cy="1052596"/>
              <a:chOff x="714375" y="3240306"/>
              <a:chExt cx="8429625" cy="1052596"/>
            </a:xfrm>
          </p:grpSpPr>
          <p:sp>
            <p:nvSpPr>
              <p:cNvPr id="18" name="Text Box 224"/>
              <p:cNvSpPr txBox="1">
                <a:spLocks noChangeArrowheads="1"/>
              </p:cNvSpPr>
              <p:nvPr/>
            </p:nvSpPr>
            <p:spPr bwMode="auto">
              <a:xfrm>
                <a:off x="714375" y="3240306"/>
                <a:ext cx="8429625" cy="10525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600" b="1" cap="all" spc="-150" dirty="0" smtClean="0">
                    <a:ln w="9000" cmpd="sng">
                      <a:noFill/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»                                    </a:t>
                </a:r>
                <a:r>
                  <a:rPr lang="ko-KR" altLang="en-US" sz="1600" spc="-150" dirty="0" smtClean="0"/>
                  <a:t>물건을 운반하거나 수거</a:t>
                </a:r>
                <a:r>
                  <a:rPr lang="en-US" altLang="ko-KR" sz="1600" spc="-150" dirty="0" smtClean="0"/>
                  <a:t>·</a:t>
                </a:r>
                <a:r>
                  <a:rPr lang="ko-KR" altLang="en-US" sz="1600" spc="-150" dirty="0" smtClean="0"/>
                  <a:t>배달하기 위하여 「자동차관리법」제</a:t>
                </a:r>
                <a:r>
                  <a:rPr lang="en-US" altLang="ko-KR" sz="1600" spc="-150" dirty="0" smtClean="0"/>
                  <a:t>3</a:t>
                </a:r>
                <a:r>
                  <a:rPr lang="ko-KR" altLang="en-US" sz="1600" spc="-150" dirty="0" smtClean="0"/>
                  <a:t>조제</a:t>
                </a:r>
                <a:r>
                  <a:rPr lang="en-US" altLang="ko-KR" sz="1600" spc="-150" dirty="0" smtClean="0"/>
                  <a:t>1</a:t>
                </a:r>
                <a:r>
                  <a:rPr lang="ko-KR" altLang="en-US" sz="1600" spc="-150" dirty="0" err="1" smtClean="0"/>
                  <a:t>항제</a:t>
                </a:r>
                <a:endParaRPr lang="en-US" altLang="ko-KR" sz="1600" spc="-15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altLang="ko-KR" sz="1600" spc="-150" dirty="0" smtClean="0"/>
                  <a:t>       5</a:t>
                </a:r>
                <a:r>
                  <a:rPr lang="ko-KR" altLang="en-US" sz="1600" spc="-150" dirty="0" smtClean="0"/>
                  <a:t>호에 따른 이륜자동차를 운행하는 작업자에게 기준에 적합한 승차용 안전모를 지급하고 착용토록</a:t>
                </a:r>
                <a:endParaRPr lang="en-US" altLang="ko-KR" sz="1600" spc="-15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altLang="ko-KR" sz="1600" spc="-150" dirty="0" smtClean="0"/>
                  <a:t>      </a:t>
                </a:r>
                <a:r>
                  <a:rPr lang="ko-KR" altLang="en-US" sz="1600" spc="-150" dirty="0" smtClean="0"/>
                  <a:t> 해야 함</a:t>
                </a:r>
                <a:endParaRPr lang="en-US" altLang="ko-KR" sz="1600" kern="1200" cap="all" spc="-150" dirty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990599" y="3333750"/>
                <a:ext cx="1562101" cy="2762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pc="-150" dirty="0" smtClean="0">
                    <a:latin typeface="+mj-ea"/>
                    <a:ea typeface="+mj-ea"/>
                  </a:rPr>
                  <a:t>보호구의 지급</a:t>
                </a:r>
                <a:r>
                  <a:rPr lang="en-US" altLang="ko-KR" sz="1400" spc="-150" dirty="0" smtClean="0">
                    <a:latin typeface="맑은 고딕"/>
                    <a:ea typeface="맑은 고딕"/>
                  </a:rPr>
                  <a:t>·</a:t>
                </a:r>
                <a:r>
                  <a:rPr lang="ko-KR" altLang="en-US" sz="1400" spc="-150" dirty="0" smtClean="0">
                    <a:latin typeface="맑은 고딕"/>
                    <a:ea typeface="맑은 고딕"/>
                  </a:rPr>
                  <a:t>관리</a:t>
                </a:r>
                <a:endParaRPr lang="ko-KR" altLang="en-US" sz="1400" spc="-15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714375" y="4173756"/>
              <a:ext cx="8429625" cy="704616"/>
              <a:chOff x="714375" y="3240306"/>
              <a:chExt cx="8429625" cy="704616"/>
            </a:xfrm>
          </p:grpSpPr>
          <p:sp>
            <p:nvSpPr>
              <p:cNvPr id="22" name="Text Box 224"/>
              <p:cNvSpPr txBox="1">
                <a:spLocks noChangeArrowheads="1"/>
              </p:cNvSpPr>
              <p:nvPr/>
            </p:nvSpPr>
            <p:spPr bwMode="auto">
              <a:xfrm>
                <a:off x="714375" y="3240306"/>
                <a:ext cx="8429625" cy="7046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600" b="1" cap="all" spc="-150" dirty="0" smtClean="0">
                    <a:ln w="9000" cmpd="sng">
                      <a:noFill/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»                                  </a:t>
                </a:r>
                <a:r>
                  <a:rPr lang="ko-KR" altLang="en-US" sz="1600" spc="-150" dirty="0" smtClean="0"/>
                  <a:t>   이륜자동차 </a:t>
                </a:r>
                <a:r>
                  <a:rPr lang="ko-KR" altLang="en-US" sz="1600" b="1" spc="-150" dirty="0" smtClean="0"/>
                  <a:t>전조등</a:t>
                </a:r>
                <a:r>
                  <a:rPr lang="en-US" altLang="ko-KR" sz="1600" b="1" spc="-150" dirty="0" smtClean="0"/>
                  <a:t>, </a:t>
                </a:r>
                <a:r>
                  <a:rPr lang="ko-KR" altLang="en-US" sz="1600" b="1" spc="-150" dirty="0" err="1" smtClean="0"/>
                  <a:t>제동등</a:t>
                </a:r>
                <a:r>
                  <a:rPr lang="en-US" altLang="ko-KR" sz="1600" b="1" spc="-150" dirty="0" smtClean="0"/>
                  <a:t>, </a:t>
                </a:r>
                <a:r>
                  <a:rPr lang="ko-KR" altLang="en-US" sz="1600" b="1" spc="-150" dirty="0" err="1" smtClean="0"/>
                  <a:t>후미등</a:t>
                </a:r>
                <a:r>
                  <a:rPr lang="en-US" altLang="ko-KR" sz="1600" b="1" spc="-150" dirty="0" smtClean="0"/>
                  <a:t>, </a:t>
                </a:r>
                <a:r>
                  <a:rPr lang="ko-KR" altLang="en-US" sz="1600" b="1" spc="-150" dirty="0" err="1" smtClean="0"/>
                  <a:t>후사경</a:t>
                </a:r>
                <a:r>
                  <a:rPr lang="ko-KR" altLang="en-US" sz="1600" b="1" spc="-150" dirty="0" smtClean="0"/>
                  <a:t> </a:t>
                </a:r>
                <a:r>
                  <a:rPr lang="ko-KR" altLang="en-US" sz="1600" spc="-150" dirty="0" smtClean="0"/>
                  <a:t>또는</a:t>
                </a:r>
                <a:r>
                  <a:rPr lang="ko-KR" altLang="en-US" sz="1600" b="1" spc="-150" dirty="0" smtClean="0"/>
                  <a:t> 제동장치</a:t>
                </a:r>
                <a:r>
                  <a:rPr lang="ko-KR" altLang="en-US" sz="1600" spc="-150" dirty="0" smtClean="0"/>
                  <a:t>가</a:t>
                </a:r>
                <a:r>
                  <a:rPr lang="ko-KR" altLang="en-US" sz="1600" b="1" spc="-150" dirty="0" smtClean="0"/>
                  <a:t> </a:t>
                </a:r>
                <a:r>
                  <a:rPr lang="ko-KR" altLang="en-US" sz="1600" spc="-150" dirty="0" smtClean="0"/>
                  <a:t>정상적으로</a:t>
                </a:r>
                <a:endParaRPr lang="en-US" altLang="ko-KR" sz="1600" spc="-15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altLang="ko-KR" sz="1600" spc="-150" dirty="0" smtClean="0"/>
                  <a:t>      </a:t>
                </a:r>
                <a:r>
                  <a:rPr lang="ko-KR" altLang="en-US" sz="1600" spc="-150" dirty="0" smtClean="0"/>
                  <a:t> 작동되는</a:t>
                </a:r>
                <a:r>
                  <a:rPr lang="ko-KR" altLang="en-US" sz="1600" b="1" spc="-150" dirty="0" smtClean="0"/>
                  <a:t> 이륜자동차</a:t>
                </a:r>
                <a:r>
                  <a:rPr lang="ko-KR" altLang="en-US" sz="1600" spc="-150" dirty="0" smtClean="0"/>
                  <a:t>를 근로자가 </a:t>
                </a:r>
                <a:r>
                  <a:rPr lang="ko-KR" altLang="en-US" sz="1600" b="1" spc="-150" dirty="0" smtClean="0"/>
                  <a:t>탑승토록</a:t>
                </a:r>
                <a:r>
                  <a:rPr lang="ko-KR" altLang="en-US" sz="1600" spc="-150" dirty="0" smtClean="0"/>
                  <a:t> 해야 함</a:t>
                </a:r>
                <a:endParaRPr lang="en-US" altLang="ko-KR" sz="1600" kern="1200" cap="all" spc="-150" dirty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ea"/>
                  <a:ea typeface="+mj-ea"/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990599" y="3333750"/>
                <a:ext cx="1562101" cy="2762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pc="-150" dirty="0" smtClean="0">
                    <a:latin typeface="+mj-ea"/>
                    <a:ea typeface="+mj-ea"/>
                  </a:rPr>
                  <a:t>탑승의 제한</a:t>
                </a:r>
                <a:endParaRPr lang="ko-KR" altLang="en-US" sz="1400" spc="-150" dirty="0"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5" descr="말풍선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8" y="1169445"/>
            <a:ext cx="1261872" cy="141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3395" y="1259416"/>
            <a:ext cx="9681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500" b="1" spc="-150" dirty="0" smtClean="0">
                <a:solidFill>
                  <a:srgbClr val="3B76B1"/>
                </a:solidFill>
                <a:latin typeface="+mj-ea"/>
                <a:ea typeface="+mj-ea"/>
              </a:rPr>
              <a:t>2</a:t>
            </a:r>
            <a:endParaRPr lang="en-US" sz="6500" b="1" kern="1200" spc="-150" dirty="0">
              <a:solidFill>
                <a:srgbClr val="3B76B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02" y="2697865"/>
            <a:ext cx="656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chemeClr val="bg1"/>
                </a:solidFill>
              </a:rPr>
              <a:t>도급 관련 개정사항</a:t>
            </a:r>
            <a:endParaRPr lang="en-US" altLang="ko-KR" sz="4000" b="1" spc="-15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icrosoft\Desktop\산업안전보건법_PPT\이미지\저울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48" y="5489860"/>
            <a:ext cx="694490" cy="7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 descr="C:\Users\1\Desktop\20년기홍기차장PPT\법개정아이콘\개정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3150" y="501650"/>
            <a:ext cx="1074133" cy="974725"/>
          </a:xfrm>
          <a:prstGeom prst="rect">
            <a:avLst/>
          </a:prstGeom>
          <a:noFill/>
        </p:spPr>
      </p:pic>
      <p:grpSp>
        <p:nvGrpSpPr>
          <p:cNvPr id="40" name="그룹 39"/>
          <p:cNvGrpSpPr/>
          <p:nvPr/>
        </p:nvGrpSpPr>
        <p:grpSpPr>
          <a:xfrm>
            <a:off x="838200" y="1476101"/>
            <a:ext cx="7639050" cy="4600849"/>
            <a:chOff x="838200" y="1418951"/>
            <a:chExt cx="7639050" cy="4600849"/>
          </a:xfrm>
        </p:grpSpPr>
        <p:grpSp>
          <p:nvGrpSpPr>
            <p:cNvPr id="15" name="그룹 14"/>
            <p:cNvGrpSpPr/>
            <p:nvPr/>
          </p:nvGrpSpPr>
          <p:grpSpPr>
            <a:xfrm>
              <a:off x="838200" y="1418951"/>
              <a:ext cx="7639050" cy="828949"/>
              <a:chOff x="838200" y="1361801"/>
              <a:chExt cx="7639050" cy="828949"/>
            </a:xfrm>
          </p:grpSpPr>
          <p:sp>
            <p:nvSpPr>
              <p:cNvPr id="9" name="대각선 방향의 모서리가 둥근 사각형 71"/>
              <p:cNvSpPr/>
              <p:nvPr/>
            </p:nvSpPr>
            <p:spPr>
              <a:xfrm>
                <a:off x="838200" y="1361801"/>
                <a:ext cx="7639050" cy="828949"/>
              </a:xfrm>
              <a:prstGeom prst="round2DiagRect">
                <a:avLst>
                  <a:gd name="adj1" fmla="val 5229"/>
                  <a:gd name="adj2" fmla="val 5141"/>
                </a:avLst>
              </a:prstGeom>
              <a:solidFill>
                <a:schemeClr val="bg1"/>
              </a:solidFill>
              <a:ln w="12700" cmpd="sng">
                <a:solidFill>
                  <a:srgbClr val="0A4C87"/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500" kern="1200" dirty="0">
                  <a:gradFill>
                    <a:gsLst>
                      <a:gs pos="0">
                        <a:srgbClr val="00206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1" name="Group 31"/>
              <p:cNvGrpSpPr/>
              <p:nvPr/>
            </p:nvGrpSpPr>
            <p:grpSpPr>
              <a:xfrm>
                <a:off x="1045206" y="1452767"/>
                <a:ext cx="1193170" cy="369332"/>
                <a:chOff x="4950475" y="2766430"/>
                <a:chExt cx="1193170" cy="369332"/>
              </a:xfrm>
            </p:grpSpPr>
            <p:pic>
              <p:nvPicPr>
                <p:cNvPr id="13" name="Picture 20" descr="아이콘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0475" y="2869826"/>
                  <a:ext cx="240019" cy="196567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5144949" y="2766430"/>
                  <a:ext cx="998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b="1" kern="1200" dirty="0" smtClean="0">
                      <a:solidFill>
                        <a:srgbClr val="0070C0"/>
                      </a:solidFill>
                    </a:rPr>
                    <a:t>도급</a:t>
                  </a:r>
                  <a:endParaRPr lang="en-US" altLang="ko-KR" b="1" kern="1200" dirty="0" smtClean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2173129" y="1454285"/>
                <a:ext cx="6294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spc="-150" dirty="0" smtClean="0">
                    <a:latin typeface="+mj-ea"/>
                    <a:ea typeface="+mj-ea"/>
                  </a:rPr>
                  <a:t>명칭에 관계없이 물건의 제조</a:t>
                </a:r>
                <a:r>
                  <a:rPr lang="en-US" altLang="ko-KR" sz="1600" spc="-150" dirty="0" smtClean="0">
                    <a:latin typeface="+mj-ea"/>
                    <a:ea typeface="+mj-ea"/>
                  </a:rPr>
                  <a:t>·</a:t>
                </a:r>
                <a:r>
                  <a:rPr lang="ko-KR" altLang="en-US" sz="1600" spc="-150" dirty="0" smtClean="0">
                    <a:latin typeface="+mj-ea"/>
                    <a:ea typeface="+mj-ea"/>
                  </a:rPr>
                  <a:t>건설</a:t>
                </a:r>
                <a:r>
                  <a:rPr lang="en-US" altLang="ko-KR" sz="1600" spc="-150" dirty="0" smtClean="0">
                    <a:latin typeface="+mj-ea"/>
                    <a:ea typeface="+mj-ea"/>
                  </a:rPr>
                  <a:t>·</a:t>
                </a:r>
                <a:r>
                  <a:rPr lang="ko-KR" altLang="en-US" sz="1600" spc="-150" dirty="0" smtClean="0">
                    <a:latin typeface="+mj-ea"/>
                    <a:ea typeface="+mj-ea"/>
                  </a:rPr>
                  <a:t>수리 또는 서비스의 제공</a:t>
                </a:r>
                <a:r>
                  <a:rPr lang="en-US" altLang="ko-KR" sz="1600" spc="-150" dirty="0" smtClean="0">
                    <a:latin typeface="+mj-ea"/>
                    <a:ea typeface="+mj-ea"/>
                  </a:rPr>
                  <a:t>, </a:t>
                </a:r>
                <a:r>
                  <a:rPr lang="ko-KR" altLang="en-US" sz="1600" spc="-150" dirty="0" smtClean="0">
                    <a:latin typeface="+mj-ea"/>
                    <a:ea typeface="+mj-ea"/>
                  </a:rPr>
                  <a:t>그 밖의 업무를</a:t>
                </a:r>
              </a:p>
              <a:p>
                <a:r>
                  <a:rPr lang="ko-KR" altLang="en-US" sz="1600" spc="-150" dirty="0" smtClean="0">
                    <a:latin typeface="+mj-ea"/>
                    <a:ea typeface="+mj-ea"/>
                  </a:rPr>
                  <a:t>타인에게 맡기는 계약</a:t>
                </a:r>
                <a:endParaRPr lang="ko-KR" altLang="en-US" sz="1600" kern="1200" spc="-15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838200" y="2371451"/>
              <a:ext cx="7639050" cy="828949"/>
              <a:chOff x="838200" y="1361801"/>
              <a:chExt cx="7639050" cy="828949"/>
            </a:xfrm>
          </p:grpSpPr>
          <p:sp>
            <p:nvSpPr>
              <p:cNvPr id="17" name="대각선 방향의 모서리가 둥근 사각형 71"/>
              <p:cNvSpPr/>
              <p:nvPr/>
            </p:nvSpPr>
            <p:spPr>
              <a:xfrm>
                <a:off x="838200" y="1361801"/>
                <a:ext cx="7639050" cy="828949"/>
              </a:xfrm>
              <a:prstGeom prst="round2DiagRect">
                <a:avLst>
                  <a:gd name="adj1" fmla="val 5229"/>
                  <a:gd name="adj2" fmla="val 5141"/>
                </a:avLst>
              </a:prstGeom>
              <a:solidFill>
                <a:schemeClr val="bg1"/>
              </a:solidFill>
              <a:ln w="12700" cmpd="sng">
                <a:solidFill>
                  <a:srgbClr val="0A4C87"/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500" kern="1200" dirty="0">
                  <a:gradFill>
                    <a:gsLst>
                      <a:gs pos="0">
                        <a:srgbClr val="00206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8" name="Group 31"/>
              <p:cNvGrpSpPr/>
              <p:nvPr/>
            </p:nvGrpSpPr>
            <p:grpSpPr>
              <a:xfrm>
                <a:off x="1045206" y="1452767"/>
                <a:ext cx="1193170" cy="369332"/>
                <a:chOff x="4950475" y="2766430"/>
                <a:chExt cx="1193170" cy="369332"/>
              </a:xfrm>
            </p:grpSpPr>
            <p:pic>
              <p:nvPicPr>
                <p:cNvPr id="20" name="Picture 20" descr="아이콘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0475" y="2869826"/>
                  <a:ext cx="240019" cy="196567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5144949" y="2766430"/>
                  <a:ext cx="998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b="1" kern="1200" dirty="0" smtClean="0">
                      <a:solidFill>
                        <a:srgbClr val="2F60A1"/>
                      </a:solidFill>
                    </a:rPr>
                    <a:t>도급인</a:t>
                  </a:r>
                  <a:endParaRPr lang="en-US" altLang="ko-KR" b="1" kern="1200" dirty="0" smtClean="0">
                    <a:solidFill>
                      <a:srgbClr val="2F60A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173129" y="1454285"/>
                <a:ext cx="6294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/>
                  <a:t>물건의 제조</a:t>
                </a:r>
                <a:r>
                  <a:rPr lang="en-US" altLang="ko-KR" sz="1600" dirty="0" smtClean="0"/>
                  <a:t>·</a:t>
                </a:r>
                <a:r>
                  <a:rPr lang="ko-KR" altLang="en-US" sz="1600" dirty="0" smtClean="0"/>
                  <a:t>건설</a:t>
                </a:r>
                <a:r>
                  <a:rPr lang="en-US" altLang="ko-KR" sz="1600" dirty="0" smtClean="0"/>
                  <a:t>·</a:t>
                </a:r>
                <a:r>
                  <a:rPr lang="ko-KR" altLang="en-US" sz="1600" dirty="0" smtClean="0"/>
                  <a:t>수리 또는 서비스의 제공</a:t>
                </a:r>
                <a:r>
                  <a:rPr lang="en-US" altLang="ko-KR" sz="1600" dirty="0" smtClean="0"/>
                  <a:t>, </a:t>
                </a:r>
                <a:r>
                  <a:rPr lang="ko-KR" altLang="en-US" sz="1600" dirty="0" smtClean="0"/>
                  <a:t>그 밖의 업무를 도급하는 사업주 다만</a:t>
                </a:r>
                <a:r>
                  <a:rPr lang="en-US" altLang="ko-KR" sz="1600" dirty="0" smtClean="0"/>
                  <a:t>, </a:t>
                </a:r>
                <a:r>
                  <a:rPr lang="ko-KR" altLang="en-US" sz="1600" dirty="0" smtClean="0"/>
                  <a:t>건설공사발주자는 제외</a:t>
                </a:r>
                <a:endParaRPr lang="ko-KR" altLang="en-US" sz="1600" kern="1200" spc="-15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838200" y="3304901"/>
              <a:ext cx="7639050" cy="828949"/>
              <a:chOff x="838200" y="1361801"/>
              <a:chExt cx="7639050" cy="828949"/>
            </a:xfrm>
          </p:grpSpPr>
          <p:sp>
            <p:nvSpPr>
              <p:cNvPr id="23" name="대각선 방향의 모서리가 둥근 사각형 71"/>
              <p:cNvSpPr/>
              <p:nvPr/>
            </p:nvSpPr>
            <p:spPr>
              <a:xfrm>
                <a:off x="838200" y="1361801"/>
                <a:ext cx="7639050" cy="828949"/>
              </a:xfrm>
              <a:prstGeom prst="round2DiagRect">
                <a:avLst>
                  <a:gd name="adj1" fmla="val 5229"/>
                  <a:gd name="adj2" fmla="val 5141"/>
                </a:avLst>
              </a:prstGeom>
              <a:solidFill>
                <a:schemeClr val="bg1"/>
              </a:solidFill>
              <a:ln w="12700" cmpd="sng">
                <a:solidFill>
                  <a:srgbClr val="0A4C87"/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500" kern="1200" dirty="0">
                  <a:gradFill>
                    <a:gsLst>
                      <a:gs pos="0">
                        <a:srgbClr val="00206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24" name="Group 31"/>
              <p:cNvGrpSpPr/>
              <p:nvPr/>
            </p:nvGrpSpPr>
            <p:grpSpPr>
              <a:xfrm>
                <a:off x="1045206" y="1452767"/>
                <a:ext cx="1231268" cy="646331"/>
                <a:chOff x="4950475" y="2766430"/>
                <a:chExt cx="1231268" cy="646331"/>
              </a:xfrm>
            </p:grpSpPr>
            <p:pic>
              <p:nvPicPr>
                <p:cNvPr id="26" name="Picture 20" descr="아이콘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0475" y="2869826"/>
                  <a:ext cx="240019" cy="196567"/>
                </a:xfrm>
                <a:prstGeom prst="rect">
                  <a:avLst/>
                </a:prstGeom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5144948" y="2766430"/>
                  <a:ext cx="103679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b="1" kern="1200" spc="-150" dirty="0" smtClean="0">
                      <a:solidFill>
                        <a:srgbClr val="2F60A1"/>
                      </a:solidFill>
                    </a:rPr>
                    <a:t>건설공사 발주자</a:t>
                  </a:r>
                  <a:endParaRPr lang="en-US" altLang="ko-KR" b="1" kern="1200" spc="-150" dirty="0" smtClean="0">
                    <a:solidFill>
                      <a:srgbClr val="2F60A1"/>
                    </a:solidFill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2173129" y="1454285"/>
                <a:ext cx="6294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/>
                  <a:t>건설공사를 도급하는 자로서 건설공사의 시공을 주도하여 총괄</a:t>
                </a:r>
                <a:r>
                  <a:rPr lang="en-US" altLang="ko-KR" sz="1600" dirty="0" smtClean="0"/>
                  <a:t>·</a:t>
                </a:r>
                <a:r>
                  <a:rPr lang="ko-KR" altLang="en-US" sz="1600" dirty="0" smtClean="0"/>
                  <a:t>관리 하지 아니하는 자</a:t>
                </a:r>
                <a:endParaRPr lang="ko-KR" altLang="en-US" sz="1600" kern="1200" spc="-15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838200" y="4257401"/>
              <a:ext cx="7639050" cy="828949"/>
              <a:chOff x="838200" y="1361801"/>
              <a:chExt cx="7639050" cy="828949"/>
            </a:xfrm>
          </p:grpSpPr>
          <p:sp>
            <p:nvSpPr>
              <p:cNvPr id="29" name="대각선 방향의 모서리가 둥근 사각형 71"/>
              <p:cNvSpPr/>
              <p:nvPr/>
            </p:nvSpPr>
            <p:spPr>
              <a:xfrm>
                <a:off x="838200" y="1361801"/>
                <a:ext cx="7639050" cy="828949"/>
              </a:xfrm>
              <a:prstGeom prst="round2DiagRect">
                <a:avLst>
                  <a:gd name="adj1" fmla="val 5229"/>
                  <a:gd name="adj2" fmla="val 5141"/>
                </a:avLst>
              </a:prstGeom>
              <a:solidFill>
                <a:schemeClr val="bg1"/>
              </a:solidFill>
              <a:ln w="12700" cmpd="sng">
                <a:solidFill>
                  <a:srgbClr val="0A4C87"/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500" kern="1200" dirty="0">
                  <a:gradFill>
                    <a:gsLst>
                      <a:gs pos="0">
                        <a:srgbClr val="00206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30" name="Group 31"/>
              <p:cNvGrpSpPr/>
              <p:nvPr/>
            </p:nvGrpSpPr>
            <p:grpSpPr>
              <a:xfrm>
                <a:off x="1045206" y="1452767"/>
                <a:ext cx="1193170" cy="369332"/>
                <a:chOff x="4950475" y="2766430"/>
                <a:chExt cx="1193170" cy="369332"/>
              </a:xfrm>
            </p:grpSpPr>
            <p:pic>
              <p:nvPicPr>
                <p:cNvPr id="32" name="Picture 20" descr="아이콘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0475" y="2869826"/>
                  <a:ext cx="240019" cy="196567"/>
                </a:xfrm>
                <a:prstGeom prst="rect">
                  <a:avLst/>
                </a:prstGeom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5144949" y="2766430"/>
                  <a:ext cx="9986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b="1" kern="1200" dirty="0" smtClean="0">
                      <a:solidFill>
                        <a:srgbClr val="2F60A1"/>
                      </a:solidFill>
                    </a:rPr>
                    <a:t>수급인</a:t>
                  </a:r>
                  <a:endParaRPr lang="en-US" altLang="ko-KR" b="1" kern="1200" dirty="0" smtClean="0">
                    <a:solidFill>
                      <a:srgbClr val="2F60A1"/>
                    </a:solidFill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173129" y="1454285"/>
                <a:ext cx="6294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/>
                  <a:t>도급인으로부터 물건의 제조</a:t>
                </a:r>
                <a:r>
                  <a:rPr lang="en-US" altLang="ko-KR" sz="1600" dirty="0" smtClean="0"/>
                  <a:t>·</a:t>
                </a:r>
                <a:r>
                  <a:rPr lang="ko-KR" altLang="en-US" sz="1600" dirty="0" smtClean="0"/>
                  <a:t>건설</a:t>
                </a:r>
                <a:r>
                  <a:rPr lang="en-US" altLang="ko-KR" sz="1600" dirty="0" smtClean="0"/>
                  <a:t>·</a:t>
                </a:r>
                <a:r>
                  <a:rPr lang="ko-KR" altLang="en-US" sz="1600" dirty="0" smtClean="0"/>
                  <a:t>수리 또는 서비스의 제공</a:t>
                </a:r>
                <a:r>
                  <a:rPr lang="en-US" altLang="ko-KR" sz="1600" dirty="0" smtClean="0"/>
                  <a:t>, </a:t>
                </a:r>
                <a:r>
                  <a:rPr lang="ko-KR" altLang="en-US" sz="1600" dirty="0" smtClean="0"/>
                  <a:t>그 밖의 업무를 </a:t>
                </a:r>
                <a:r>
                  <a:rPr lang="ko-KR" altLang="en-US" sz="1600" dirty="0" err="1" smtClean="0"/>
                  <a:t>도급받은</a:t>
                </a:r>
                <a:r>
                  <a:rPr lang="ko-KR" altLang="en-US" sz="1600" dirty="0" smtClean="0"/>
                  <a:t> 사업주</a:t>
                </a:r>
                <a:endParaRPr lang="ko-KR" altLang="en-US" sz="1600" kern="1200" spc="-150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838200" y="5190851"/>
              <a:ext cx="7639050" cy="828949"/>
              <a:chOff x="838200" y="1361801"/>
              <a:chExt cx="7639050" cy="828949"/>
            </a:xfrm>
          </p:grpSpPr>
          <p:sp>
            <p:nvSpPr>
              <p:cNvPr id="35" name="대각선 방향의 모서리가 둥근 사각형 71"/>
              <p:cNvSpPr/>
              <p:nvPr/>
            </p:nvSpPr>
            <p:spPr>
              <a:xfrm>
                <a:off x="838200" y="1361801"/>
                <a:ext cx="7639050" cy="828949"/>
              </a:xfrm>
              <a:prstGeom prst="round2DiagRect">
                <a:avLst>
                  <a:gd name="adj1" fmla="val 5229"/>
                  <a:gd name="adj2" fmla="val 5141"/>
                </a:avLst>
              </a:prstGeom>
              <a:solidFill>
                <a:schemeClr val="bg1"/>
              </a:solidFill>
              <a:ln w="12700" cmpd="sng">
                <a:solidFill>
                  <a:srgbClr val="0A4C87"/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1500" kern="1200" dirty="0">
                  <a:gradFill>
                    <a:gsLst>
                      <a:gs pos="0">
                        <a:srgbClr val="002060"/>
                      </a:gs>
                      <a:gs pos="100000">
                        <a:srgbClr val="002060"/>
                      </a:gs>
                    </a:gsLst>
                    <a:lin ang="5400000" scaled="1"/>
                  </a:gra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36" name="Group 31"/>
              <p:cNvGrpSpPr/>
              <p:nvPr/>
            </p:nvGrpSpPr>
            <p:grpSpPr>
              <a:xfrm>
                <a:off x="1045206" y="1452767"/>
                <a:ext cx="1193170" cy="646331"/>
                <a:chOff x="4950475" y="2766430"/>
                <a:chExt cx="1193170" cy="646331"/>
              </a:xfrm>
            </p:grpSpPr>
            <p:pic>
              <p:nvPicPr>
                <p:cNvPr id="38" name="Picture 20" descr="아이콘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0475" y="2869826"/>
                  <a:ext cx="240019" cy="196567"/>
                </a:xfrm>
                <a:prstGeom prst="rect">
                  <a:avLst/>
                </a:prstGeom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5144949" y="2766430"/>
                  <a:ext cx="9986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b="1" kern="1200" dirty="0" smtClean="0">
                      <a:solidFill>
                        <a:srgbClr val="2F60A1"/>
                      </a:solidFill>
                    </a:rPr>
                    <a:t>관계</a:t>
                  </a:r>
                  <a:endParaRPr lang="en-US" altLang="ko-KR" b="1" kern="1200" dirty="0" smtClean="0">
                    <a:solidFill>
                      <a:srgbClr val="2F60A1"/>
                    </a:solidFill>
                  </a:endParaRPr>
                </a:p>
                <a:p>
                  <a:r>
                    <a:rPr lang="ko-KR" altLang="en-US" b="1" dirty="0" smtClean="0">
                      <a:solidFill>
                        <a:srgbClr val="2F60A1"/>
                      </a:solidFill>
                    </a:rPr>
                    <a:t>수급인</a:t>
                  </a:r>
                  <a:endParaRPr lang="en-US" altLang="ko-KR" b="1" kern="1200" dirty="0" smtClean="0">
                    <a:solidFill>
                      <a:srgbClr val="2F60A1"/>
                    </a:solidFill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2173129" y="1454285"/>
                <a:ext cx="62945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dirty="0" smtClean="0"/>
                  <a:t>도급이 여러 단계에 걸쳐 체결된 경우에 각 단계별로 </a:t>
                </a:r>
                <a:r>
                  <a:rPr lang="ko-KR" altLang="en-US" sz="1600" dirty="0" err="1" smtClean="0"/>
                  <a:t>도급받은</a:t>
                </a:r>
                <a:r>
                  <a:rPr lang="ko-KR" altLang="en-US" sz="1600" dirty="0" smtClean="0"/>
                  <a:t> 사업주 전부</a:t>
                </a:r>
                <a:endParaRPr lang="ko-KR" altLang="en-US" sz="1600" kern="1200" spc="-150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7" name="그룹 46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5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 관련 개념정의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(58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도급의 금지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제한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(58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그룹 12"/>
          <p:cNvGrpSpPr/>
          <p:nvPr/>
        </p:nvGrpSpPr>
        <p:grpSpPr>
          <a:xfrm>
            <a:off x="714376" y="1252468"/>
            <a:ext cx="7905750" cy="2673674"/>
            <a:chOff x="714376" y="1119118"/>
            <a:chExt cx="7905750" cy="2673674"/>
          </a:xfrm>
        </p:grpSpPr>
        <p:sp>
          <p:nvSpPr>
            <p:cNvPr id="11" name="대각선 방향의 모서리가 둥근 사각형 10"/>
            <p:cNvSpPr/>
            <p:nvPr/>
          </p:nvSpPr>
          <p:spPr>
            <a:xfrm>
              <a:off x="787116" y="1119118"/>
              <a:ext cx="1163603" cy="342900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rgbClr val="FF0000"/>
                  </a:solidFill>
                </a:rPr>
                <a:t>금지 대상</a:t>
              </a:r>
              <a:endParaRPr lang="ko-KR" altLang="en-US" sz="1600" b="1" spc="-15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714376" y="1582956"/>
              <a:ext cx="7905750" cy="22098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① 도금작업 ② 수은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납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카드뮴의 제련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주입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가공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가열 작업 ③ 허가물질</a:t>
              </a:r>
              <a:r>
                <a:rPr lang="en-US" altLang="ko-KR" sz="1600" dirty="0" smtClean="0"/>
                <a:t>(</a:t>
              </a:r>
              <a:r>
                <a:rPr lang="ko-KR" altLang="en-US" sz="1600" dirty="0" err="1" smtClean="0"/>
                <a:t>베릴륨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비소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염화비닐</a:t>
              </a:r>
              <a:r>
                <a:rPr lang="ko-KR" altLang="en-US" sz="1600" dirty="0" smtClean="0"/>
                <a:t> 등 </a:t>
              </a:r>
              <a:r>
                <a:rPr lang="en-US" altLang="ko-KR" sz="1600" dirty="0" smtClean="0"/>
                <a:t>12</a:t>
              </a:r>
              <a:r>
                <a:rPr lang="ko-KR" altLang="en-US" sz="1600" dirty="0" smtClean="0"/>
                <a:t>종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제조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사용 작업</a:t>
              </a:r>
              <a:endParaRPr lang="en-US" altLang="ko-KR" sz="16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j-ea"/>
                </a:rPr>
                <a:t>» </a:t>
              </a:r>
              <a:r>
                <a:rPr lang="ko-KR" altLang="en-US" sz="1600" b="1" dirty="0" smtClean="0"/>
                <a:t>종전에 인가를 받으면 도급</a:t>
              </a:r>
              <a:r>
                <a:rPr lang="ko-KR" altLang="en-US" sz="1600" dirty="0" smtClean="0"/>
                <a:t>을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할 수 있던 작업들은 유해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위험성이 매우 높고 단시간에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직업병을 발견하기 어려워 지속적인 관찰과 안전보건관리가 필요하여 </a:t>
              </a:r>
              <a:r>
                <a:rPr lang="ko-KR" altLang="en-US" sz="1600" b="1" dirty="0" smtClean="0"/>
                <a:t>개정법에서는</a:t>
              </a:r>
              <a:endParaRPr lang="en-US" altLang="ko-KR" sz="1600" b="1" dirty="0" smtClean="0"/>
            </a:p>
            <a:p>
              <a:r>
                <a:rPr lang="en-US" altLang="ko-KR" sz="1600" b="1" dirty="0" smtClean="0"/>
                <a:t>  </a:t>
              </a:r>
              <a:r>
                <a:rPr lang="ko-KR" altLang="en-US" sz="1600" b="1" dirty="0" smtClean="0"/>
                <a:t> 사내도급을 금지</a:t>
              </a:r>
              <a:r>
                <a:rPr lang="ko-KR" altLang="en-US" sz="1600" dirty="0" smtClean="0"/>
                <a:t>함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dirty="0" smtClean="0"/>
                <a:t>다만 </a:t>
              </a:r>
              <a:r>
                <a:rPr lang="ko-KR" altLang="en-US" sz="1600" b="1" dirty="0" smtClean="0"/>
                <a:t>일시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간헐적 작업</a:t>
              </a:r>
              <a:r>
                <a:rPr lang="ko-KR" altLang="en-US" sz="1600" dirty="0" smtClean="0"/>
                <a:t>과</a:t>
              </a:r>
              <a:r>
                <a:rPr lang="ko-KR" altLang="en-US" sz="1600" b="1" dirty="0" smtClean="0"/>
                <a:t> </a:t>
              </a:r>
              <a:r>
                <a:rPr lang="ko-KR" altLang="en-US" sz="1600" b="1" dirty="0" err="1" smtClean="0"/>
                <a:t>수급인이</a:t>
              </a:r>
              <a:r>
                <a:rPr lang="ko-KR" altLang="en-US" sz="1600" b="1" dirty="0" smtClean="0"/>
                <a:t> 보유한 기술이 사업 운영에 반드시 필요</a:t>
              </a:r>
              <a:r>
                <a:rPr lang="ko-KR" altLang="en-US" sz="1600" dirty="0" smtClean="0"/>
                <a:t>한 경우로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고용노동부장관의 </a:t>
              </a:r>
              <a:r>
                <a:rPr lang="ko-KR" altLang="en-US" sz="1600" b="1" dirty="0" smtClean="0"/>
                <a:t>승인을 받는 경우 예외적</a:t>
              </a:r>
              <a:r>
                <a:rPr lang="ko-KR" altLang="en-US" sz="1600" dirty="0" smtClean="0"/>
                <a:t>으로 사내도급을 허용함</a:t>
              </a:r>
              <a:endParaRPr lang="en-US" altLang="ko-KR" sz="1600" b="1" kern="1200" cap="all" spc="-1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14375" y="4238625"/>
            <a:ext cx="8220075" cy="2114844"/>
            <a:chOff x="714375" y="1123950"/>
            <a:chExt cx="8220075" cy="2114844"/>
          </a:xfrm>
        </p:grpSpPr>
        <p:sp>
          <p:nvSpPr>
            <p:cNvPr id="15" name="대각선 방향의 모서리가 둥근 사각형 14"/>
            <p:cNvSpPr/>
            <p:nvPr/>
          </p:nvSpPr>
          <p:spPr>
            <a:xfrm>
              <a:off x="781051" y="1123950"/>
              <a:ext cx="1282880" cy="342900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rgbClr val="FF0000"/>
                  </a:solidFill>
                </a:rPr>
                <a:t>승인대상</a:t>
              </a:r>
              <a:endParaRPr lang="ko-KR" altLang="en-US" sz="1600" b="1" spc="-15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224"/>
            <p:cNvSpPr txBox="1">
              <a:spLocks noChangeArrowheads="1"/>
            </p:cNvSpPr>
            <p:nvPr/>
          </p:nvSpPr>
          <p:spPr bwMode="auto">
            <a:xfrm>
              <a:off x="714375" y="1582956"/>
              <a:ext cx="8220075" cy="1655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① </a:t>
              </a:r>
              <a:r>
                <a:rPr lang="ko-KR" altLang="en-US" sz="1600" b="1" dirty="0" smtClean="0"/>
                <a:t>중량비율</a:t>
              </a:r>
              <a:r>
                <a:rPr lang="ko-KR" altLang="en-US" sz="1600" dirty="0" smtClean="0"/>
                <a:t> </a:t>
              </a:r>
              <a:r>
                <a:rPr lang="en-US" altLang="ko-KR" sz="1600" b="1" dirty="0" smtClean="0"/>
                <a:t>1% </a:t>
              </a:r>
              <a:r>
                <a:rPr lang="ko-KR" altLang="en-US" sz="1600" b="1" dirty="0" smtClean="0"/>
                <a:t>이상 황산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불화수소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질산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err="1" smtClean="0"/>
                <a:t>염화수소를</a:t>
              </a:r>
              <a:r>
                <a:rPr lang="ko-KR" altLang="en-US" sz="1600" b="1" dirty="0" smtClean="0"/>
                <a:t> 취급하는 설비의 개조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분해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해체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철거</a:t>
              </a:r>
              <a:endParaRPr lang="en-US" altLang="ko-KR" sz="1600" b="1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b="1" dirty="0" smtClean="0"/>
                <a:t>    </a:t>
              </a:r>
              <a:r>
                <a:rPr lang="ko-KR" altLang="en-US" sz="1600" b="1" dirty="0" smtClean="0"/>
                <a:t> 작업</a:t>
              </a:r>
              <a:r>
                <a:rPr lang="en-US" altLang="ko-KR" sz="1600" b="1" dirty="0" smtClean="0"/>
                <a:t>, </a:t>
              </a:r>
              <a:r>
                <a:rPr lang="ko-KR" altLang="en-US" sz="1600" dirty="0" smtClean="0"/>
                <a:t>또는</a:t>
              </a:r>
              <a:r>
                <a:rPr lang="ko-KR" altLang="en-US" sz="1600" b="1" dirty="0" smtClean="0"/>
                <a:t> 해당 설비 내부</a:t>
              </a:r>
              <a:r>
                <a:rPr lang="ko-KR" altLang="en-US" sz="1600" dirty="0" smtClean="0"/>
                <a:t>에서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이루어지는 </a:t>
              </a:r>
              <a:r>
                <a:rPr lang="ko-KR" altLang="en-US" sz="1600" b="1" dirty="0" smtClean="0"/>
                <a:t>작업</a:t>
              </a:r>
              <a:endParaRPr lang="en-US" altLang="ko-KR" sz="1600" b="1" dirty="0" smtClean="0"/>
            </a:p>
            <a:p>
              <a:r>
                <a:rPr lang="en-US" altLang="ko-KR" sz="1200" b="1" dirty="0"/>
                <a:t> </a:t>
              </a:r>
              <a:r>
                <a:rPr lang="en-US" altLang="ko-KR" sz="1200" b="1" dirty="0" smtClean="0"/>
                <a:t>    ※</a:t>
              </a:r>
              <a:r>
                <a:rPr lang="ko-KR" altLang="en-US" sz="1200" dirty="0"/>
                <a:t>다만</a:t>
              </a:r>
              <a:r>
                <a:rPr lang="en-US" altLang="ko-KR" sz="1200" dirty="0"/>
                <a:t>, </a:t>
              </a:r>
              <a:r>
                <a:rPr lang="ko-KR" altLang="en-US" sz="1200" dirty="0"/>
                <a:t>도급인이 해당 화학물질을 모두 제거한 후 </a:t>
              </a:r>
              <a:r>
                <a:rPr lang="ko-KR" altLang="en-US" sz="1200" dirty="0" smtClean="0"/>
                <a:t>증명자료를 첨부하여 고용노동부장관에게 </a:t>
              </a:r>
              <a:r>
                <a:rPr lang="ko-KR" altLang="en-US" sz="1200" dirty="0"/>
                <a:t>신고한 경우는 제외한다</a:t>
              </a:r>
              <a:r>
                <a:rPr lang="en-US" altLang="ko-KR" sz="1200" dirty="0"/>
                <a:t>.</a:t>
              </a:r>
              <a:endParaRPr lang="ko-KR" altLang="en-US" sz="1200" b="1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600" dirty="0" smtClean="0"/>
                <a:t>② 그밖에 산업재해보상보험 및 예방심의위원회의 심의를 거쳐 고용노동부장관이 정하는 </a:t>
              </a:r>
              <a:endParaRPr lang="en-US" altLang="ko-KR" sz="1600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600" dirty="0"/>
                <a:t> </a:t>
              </a:r>
              <a:r>
                <a:rPr lang="en-US" altLang="ko-KR" sz="1600" dirty="0" smtClean="0"/>
                <a:t>     </a:t>
              </a:r>
              <a:r>
                <a:rPr lang="ko-KR" altLang="en-US" sz="1600" dirty="0" smtClean="0"/>
                <a:t>작업</a:t>
              </a:r>
              <a:endParaRPr lang="en-US" altLang="ko-KR" sz="1600" b="1" kern="1200" cap="all" spc="-150" dirty="0">
                <a:ln w="9000" cmpd="sng">
                  <a:noFill/>
                  <a:prstDash val="solid"/>
                </a:ln>
                <a:effectLst/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도급의 금지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제한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모서리가 둥근 직사각형 9"/>
          <p:cNvSpPr/>
          <p:nvPr/>
        </p:nvSpPr>
        <p:spPr>
          <a:xfrm>
            <a:off x="828675" y="1514476"/>
            <a:ext cx="7734300" cy="2819399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981200" y="1352550"/>
            <a:ext cx="549592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도급 승인 신청 시 첨부 서류</a:t>
            </a:r>
            <a:r>
              <a:rPr lang="en-US" altLang="ko-KR" sz="1600" b="1" spc="-150" dirty="0" smtClean="0">
                <a:solidFill>
                  <a:schemeClr val="tx1"/>
                </a:solidFill>
              </a:rPr>
              <a:t>(</a:t>
            </a:r>
            <a:r>
              <a:rPr lang="ko-KR" altLang="en-US" sz="1600" b="1" spc="-150" dirty="0" smtClean="0">
                <a:solidFill>
                  <a:schemeClr val="tx1"/>
                </a:solidFill>
              </a:rPr>
              <a:t>연장 또는 변경 승인 포함</a:t>
            </a:r>
            <a:r>
              <a:rPr lang="en-US" altLang="ko-KR" sz="1600" b="1" spc="-150" dirty="0" smtClean="0">
                <a:solidFill>
                  <a:schemeClr val="tx1"/>
                </a:solidFill>
              </a:rPr>
              <a:t>)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1114423" y="1859181"/>
            <a:ext cx="7410452" cy="2357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도급대상 작업의 공정 관련 서류 일체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기계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설비의 종류 및 운전조건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유해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</a:t>
            </a:r>
            <a:endParaRPr lang="en-US" altLang="ko-KR" sz="1600" dirty="0" smtClean="0"/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물질의 종류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사용량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유해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위험요인의 발생 실태 및 종사 근로자 수 등에 관한</a:t>
            </a:r>
            <a:endParaRPr lang="en-US" altLang="ko-KR" sz="1600" dirty="0" smtClean="0"/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사항을 포함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도급작업 안전보건관리계획서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안전작업절차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도급 시의 안전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보건관리 및 도급</a:t>
            </a:r>
            <a:endParaRPr lang="en-US" altLang="ko-KR" sz="1600" dirty="0" smtClean="0"/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작업에 대한 안전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보건시설 등에 관한 사항을 포함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안전 및 보건에 관한 평가 결과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다만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변경승인은 </a:t>
            </a:r>
            <a:r>
              <a:rPr lang="ko-KR" altLang="en-US" sz="1600" dirty="0" err="1" smtClean="0"/>
              <a:t>비해당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</p:txBody>
      </p:sp>
      <p:sp>
        <p:nvSpPr>
          <p:cNvPr id="13" name="Text Box 224"/>
          <p:cNvSpPr txBox="1">
            <a:spLocks noChangeArrowheads="1"/>
          </p:cNvSpPr>
          <p:nvPr/>
        </p:nvSpPr>
        <p:spPr bwMode="auto">
          <a:xfrm>
            <a:off x="714375" y="4592856"/>
            <a:ext cx="819149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+mj-ea"/>
              </a:rPr>
              <a:t>» </a:t>
            </a:r>
            <a:r>
              <a:rPr lang="ko-KR" altLang="en-US" sz="1600" dirty="0" smtClean="0"/>
              <a:t>고용노동부장관의 </a:t>
            </a:r>
            <a:r>
              <a:rPr lang="ko-KR" altLang="en-US" sz="1600" b="1" dirty="0" smtClean="0"/>
              <a:t>승인을 받은 작업을 도급 받은 </a:t>
            </a:r>
            <a:r>
              <a:rPr lang="ko-KR" altLang="en-US" sz="1600" b="1" dirty="0" err="1" smtClean="0"/>
              <a:t>수급인</a:t>
            </a:r>
            <a:r>
              <a:rPr lang="ko-KR" altLang="en-US" sz="1600" dirty="0" err="1" smtClean="0"/>
              <a:t>은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그 작업을 </a:t>
            </a:r>
            <a:r>
              <a:rPr lang="ko-KR" altLang="en-US" sz="1600" b="1" dirty="0" smtClean="0"/>
              <a:t>하도급 할 수 없음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6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(63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752474" y="1171575"/>
            <a:ext cx="2876551" cy="381000"/>
            <a:chOff x="752474" y="3495675"/>
            <a:chExt cx="2876551" cy="381000"/>
          </a:xfrm>
        </p:grpSpPr>
        <p:sp>
          <p:nvSpPr>
            <p:cNvPr id="11" name="오각형 10"/>
            <p:cNvSpPr/>
            <p:nvPr/>
          </p:nvSpPr>
          <p:spPr>
            <a:xfrm>
              <a:off x="752474" y="3495675"/>
              <a:ext cx="2876551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smtClean="0"/>
                <a:t>         도급인의 책임범위 확대</a:t>
              </a:r>
              <a:endParaRPr lang="ko-KR" altLang="en-US" b="1" spc="-150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대각선 방향의 모서리가 둥근 사각형 71"/>
          <p:cNvSpPr/>
          <p:nvPr/>
        </p:nvSpPr>
        <p:spPr>
          <a:xfrm>
            <a:off x="838200" y="1761851"/>
            <a:ext cx="7639050" cy="1495699"/>
          </a:xfrm>
          <a:prstGeom prst="round2DiagRect">
            <a:avLst>
              <a:gd name="adj1" fmla="val 5229"/>
              <a:gd name="adj2" fmla="val 5141"/>
            </a:avLst>
          </a:prstGeom>
          <a:solidFill>
            <a:schemeClr val="bg1"/>
          </a:solidFill>
          <a:ln w="12700" cmpd="sng">
            <a:solidFill>
              <a:srgbClr val="0A4C87"/>
            </a:solidFill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500" kern="1200" dirty="0">
              <a:gradFill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0" name="Group 31"/>
          <p:cNvGrpSpPr/>
          <p:nvPr/>
        </p:nvGrpSpPr>
        <p:grpSpPr>
          <a:xfrm>
            <a:off x="1045206" y="1852817"/>
            <a:ext cx="1193170" cy="369332"/>
            <a:chOff x="4950475" y="2766430"/>
            <a:chExt cx="1193170" cy="369332"/>
          </a:xfrm>
        </p:grpSpPr>
        <p:pic>
          <p:nvPicPr>
            <p:cNvPr id="42" name="Picture 20" descr="아이콘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5" y="2869826"/>
              <a:ext cx="240019" cy="196567"/>
            </a:xfrm>
            <a:prstGeom prst="rect">
              <a:avLst/>
            </a:prstGeom>
          </p:spPr>
        </p:pic>
        <p:sp>
          <p:nvSpPr>
            <p:cNvPr id="43" name="TextBox 13"/>
            <p:cNvSpPr txBox="1"/>
            <p:nvPr/>
          </p:nvSpPr>
          <p:spPr>
            <a:xfrm>
              <a:off x="5144949" y="2766430"/>
              <a:ext cx="998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kern="1200" dirty="0" smtClean="0">
                  <a:solidFill>
                    <a:srgbClr val="0070C0"/>
                  </a:solidFill>
                </a:rPr>
                <a:t>종전</a:t>
              </a:r>
              <a:endParaRPr lang="en-US" altLang="ko-KR" b="1" kern="12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73129" y="1854335"/>
            <a:ext cx="629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도급인의 사업장 내 </a:t>
            </a:r>
            <a:r>
              <a:rPr lang="en-US" altLang="ko-KR" sz="1600" dirty="0" smtClean="0"/>
              <a:t>22</a:t>
            </a:r>
            <a:r>
              <a:rPr lang="ko-KR" altLang="en-US" sz="1600" dirty="0" smtClean="0"/>
              <a:t>개 위험장소</a:t>
            </a:r>
            <a:endParaRPr lang="ko-KR" altLang="en-US" sz="1600" kern="1200" spc="-150" dirty="0">
              <a:latin typeface="+mj-ea"/>
              <a:ea typeface="+mj-ea"/>
            </a:endParaRPr>
          </a:p>
        </p:txBody>
      </p:sp>
      <p:grpSp>
        <p:nvGrpSpPr>
          <p:cNvPr id="44" name="Group 31"/>
          <p:cNvGrpSpPr/>
          <p:nvPr/>
        </p:nvGrpSpPr>
        <p:grpSpPr>
          <a:xfrm>
            <a:off x="1045206" y="2338592"/>
            <a:ext cx="1193170" cy="369332"/>
            <a:chOff x="4950475" y="2766430"/>
            <a:chExt cx="1193170" cy="369332"/>
          </a:xfrm>
        </p:grpSpPr>
        <p:pic>
          <p:nvPicPr>
            <p:cNvPr id="45" name="Picture 20" descr="아이콘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5" y="2869826"/>
              <a:ext cx="240019" cy="196567"/>
            </a:xfrm>
            <a:prstGeom prst="rect">
              <a:avLst/>
            </a:prstGeom>
          </p:spPr>
        </p:pic>
        <p:sp>
          <p:nvSpPr>
            <p:cNvPr id="46" name="TextBox 13"/>
            <p:cNvSpPr txBox="1"/>
            <p:nvPr/>
          </p:nvSpPr>
          <p:spPr>
            <a:xfrm>
              <a:off x="5144949" y="2766430"/>
              <a:ext cx="998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kern="1200" dirty="0" smtClean="0">
                  <a:solidFill>
                    <a:srgbClr val="0070C0"/>
                  </a:solidFill>
                </a:rPr>
                <a:t>개정</a:t>
              </a:r>
              <a:endParaRPr lang="en-US" altLang="ko-KR" b="1" kern="12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73129" y="2340110"/>
            <a:ext cx="629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관계수급인 근로자가 ①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도급인의 사업장 내 모든 장소</a:t>
            </a:r>
            <a:r>
              <a:rPr lang="ko-KR" altLang="en-US" sz="1600" dirty="0" smtClean="0"/>
              <a:t>와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② </a:t>
            </a:r>
            <a:r>
              <a:rPr lang="ko-KR" altLang="en-US" sz="1600" b="1" dirty="0" smtClean="0"/>
              <a:t>도급인이 제공하거나 지정한 경우</a:t>
            </a:r>
            <a:r>
              <a:rPr lang="ko-KR" altLang="en-US" sz="1600" dirty="0" smtClean="0"/>
              <a:t>로서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도급인이 지배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관리하는 위험장소</a:t>
            </a:r>
            <a:r>
              <a:rPr lang="ko-KR" altLang="en-US" sz="1600" dirty="0" smtClean="0"/>
              <a:t>에서 작업을 하는 경우로 도급인의 책임장소를 확대</a:t>
            </a:r>
            <a:endParaRPr lang="ko-KR" altLang="en-US" sz="1600" kern="1200" spc="-150" dirty="0">
              <a:latin typeface="+mj-ea"/>
              <a:ea typeface="+mj-ea"/>
            </a:endParaRPr>
          </a:p>
        </p:txBody>
      </p:sp>
      <p:sp>
        <p:nvSpPr>
          <p:cNvPr id="50" name="아래쪽 화살표 49"/>
          <p:cNvSpPr/>
          <p:nvPr/>
        </p:nvSpPr>
        <p:spPr>
          <a:xfrm>
            <a:off x="1466850" y="2181225"/>
            <a:ext cx="190500" cy="19782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828675" y="3486151"/>
            <a:ext cx="7648575" cy="2867023"/>
          </a:xfrm>
          <a:prstGeom prst="roundRect">
            <a:avLst>
              <a:gd name="adj" fmla="val 4783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 Box 224"/>
          <p:cNvSpPr txBox="1">
            <a:spLocks noChangeArrowheads="1"/>
          </p:cNvSpPr>
          <p:nvPr/>
        </p:nvSpPr>
        <p:spPr bwMode="auto">
          <a:xfrm>
            <a:off x="876298" y="3592731"/>
            <a:ext cx="4010027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400" spc="-50" dirty="0" smtClean="0"/>
              <a:t>*  </a:t>
            </a:r>
            <a:r>
              <a:rPr lang="en-US" altLang="ko-KR" sz="1400" spc="-50" dirty="0" smtClean="0"/>
              <a:t>1. </a:t>
            </a:r>
            <a:r>
              <a:rPr lang="ko-KR" altLang="en-US" sz="1400" spc="-50" dirty="0" smtClean="0"/>
              <a:t>토사</a:t>
            </a:r>
            <a:r>
              <a:rPr lang="en-US" altLang="ko-KR" sz="1400" spc="-50" dirty="0" smtClean="0"/>
              <a:t>·</a:t>
            </a:r>
            <a:r>
              <a:rPr lang="ko-KR" altLang="en-US" sz="1400" spc="-50" dirty="0" smtClean="0"/>
              <a:t>구축물</a:t>
            </a:r>
            <a:r>
              <a:rPr lang="en-US" altLang="ko-KR" sz="1400" spc="-50" dirty="0" smtClean="0"/>
              <a:t>·</a:t>
            </a:r>
            <a:r>
              <a:rPr lang="ko-KR" altLang="en-US" sz="1400" spc="-50" dirty="0" smtClean="0"/>
              <a:t>인공구조물 등 붕괴 우려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2. </a:t>
            </a:r>
            <a:r>
              <a:rPr lang="ko-KR" altLang="en-US" sz="1400" spc="-50" dirty="0" smtClean="0"/>
              <a:t>기계</a:t>
            </a:r>
            <a:r>
              <a:rPr lang="en-US" altLang="ko-KR" sz="1400" spc="-50" dirty="0" smtClean="0"/>
              <a:t>·</a:t>
            </a:r>
            <a:r>
              <a:rPr lang="ko-KR" altLang="en-US" sz="1400" spc="-50" dirty="0" smtClean="0"/>
              <a:t>기구 등이 넘어지거나 무너질 우려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3. </a:t>
            </a:r>
            <a:r>
              <a:rPr lang="ko-KR" altLang="en-US" sz="1400" spc="-50" dirty="0" smtClean="0"/>
              <a:t>안전난간의 설치 필요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4. </a:t>
            </a:r>
            <a:r>
              <a:rPr lang="ko-KR" altLang="en-US" sz="1400" spc="-50" dirty="0" smtClean="0"/>
              <a:t>비계 또는 거푸집을 설치하거나 해체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5. </a:t>
            </a:r>
            <a:r>
              <a:rPr lang="ko-KR" altLang="en-US" sz="1400" spc="-50" dirty="0" smtClean="0"/>
              <a:t>건설용 리프트 운행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6. </a:t>
            </a:r>
            <a:r>
              <a:rPr lang="ko-KR" altLang="en-US" sz="1400" spc="-50" dirty="0" smtClean="0"/>
              <a:t>지반 굴착하거나 발파 작업</a:t>
            </a:r>
          </a:p>
          <a:p>
            <a:r>
              <a:rPr lang="en-US" altLang="ko-KR" sz="1400" spc="-50" dirty="0" smtClean="0"/>
              <a:t>    7. </a:t>
            </a:r>
            <a:r>
              <a:rPr lang="ko-KR" altLang="en-US" sz="1400" spc="-50" dirty="0" err="1" smtClean="0"/>
              <a:t>엘리베이터홀</a:t>
            </a:r>
            <a:r>
              <a:rPr lang="ko-KR" altLang="en-US" sz="1400" spc="-50" dirty="0" smtClean="0"/>
              <a:t> 등 근로자 추락 위험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8. </a:t>
            </a:r>
            <a:r>
              <a:rPr lang="ko-KR" altLang="en-US" sz="1400" spc="-50" dirty="0" smtClean="0"/>
              <a:t>석면이 붙어 있는 물질을 파쇄 또는 해체 작업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</a:t>
            </a:r>
            <a:r>
              <a:rPr lang="ko-KR" altLang="en-US" sz="1400" spc="-50" dirty="0" smtClean="0"/>
              <a:t> </a:t>
            </a:r>
            <a:r>
              <a:rPr lang="en-US" altLang="ko-KR" sz="1400" spc="-50" dirty="0" smtClean="0"/>
              <a:t>9. </a:t>
            </a:r>
            <a:r>
              <a:rPr lang="ko-KR" altLang="en-US" sz="1400" spc="-50" dirty="0" smtClean="0"/>
              <a:t>공중 전선에 가까운 장소로서 시설물의 설치</a:t>
            </a:r>
            <a:r>
              <a:rPr lang="en-US" altLang="ko-KR" sz="1400" spc="-50" dirty="0" smtClean="0"/>
              <a:t>· </a:t>
            </a:r>
          </a:p>
          <a:p>
            <a:r>
              <a:rPr lang="en-US" altLang="ko-KR" sz="1400" spc="-50" dirty="0" smtClean="0"/>
              <a:t>         </a:t>
            </a:r>
            <a:r>
              <a:rPr lang="ko-KR" altLang="en-US" sz="1400" spc="-50" dirty="0" smtClean="0"/>
              <a:t>해체</a:t>
            </a:r>
            <a:r>
              <a:rPr lang="en-US" altLang="ko-KR" sz="1400" spc="-50" dirty="0" smtClean="0"/>
              <a:t>·</a:t>
            </a:r>
            <a:r>
              <a:rPr lang="ko-KR" altLang="en-US" sz="1400" spc="-50" dirty="0" smtClean="0"/>
              <a:t>점검 및 수리 등의 </a:t>
            </a:r>
            <a:r>
              <a:rPr lang="ko-KR" altLang="en-US" sz="1400" spc="-50" dirty="0" err="1" smtClean="0"/>
              <a:t>작업시</a:t>
            </a:r>
            <a:r>
              <a:rPr lang="ko-KR" altLang="en-US" sz="1400" spc="-50" dirty="0" smtClean="0"/>
              <a:t> 감전 위험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10. </a:t>
            </a:r>
            <a:r>
              <a:rPr lang="ko-KR" altLang="en-US" sz="1400" spc="-50" dirty="0" smtClean="0"/>
              <a:t>물체가 떨어지거나 날아올 위험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11. </a:t>
            </a:r>
            <a:r>
              <a:rPr lang="ko-KR" altLang="en-US" sz="1400" spc="-50" dirty="0" smtClean="0"/>
              <a:t>프레스 또는 </a:t>
            </a:r>
            <a:r>
              <a:rPr lang="ko-KR" altLang="en-US" sz="1400" spc="-50" dirty="0" err="1" smtClean="0"/>
              <a:t>전단기</a:t>
            </a:r>
            <a:r>
              <a:rPr lang="en-US" altLang="ko-KR" sz="1400" spc="-50" dirty="0" smtClean="0"/>
              <a:t>(</a:t>
            </a:r>
            <a:r>
              <a:rPr lang="ko-KR" altLang="en-US" sz="1400" spc="-50" dirty="0" err="1" smtClean="0"/>
              <a:t>剪斷機</a:t>
            </a:r>
            <a:r>
              <a:rPr lang="en-US" altLang="ko-KR" sz="1400" spc="-50" dirty="0" smtClean="0"/>
              <a:t>)</a:t>
            </a:r>
            <a:r>
              <a:rPr lang="ko-KR" altLang="en-US" sz="1400" spc="-50" dirty="0" smtClean="0"/>
              <a:t>를 사용하여 작업</a:t>
            </a:r>
            <a:endParaRPr lang="ko-KR" altLang="en-US" sz="1400" spc="-50" dirty="0" smtClean="0">
              <a:latin typeface="+mj-ea"/>
              <a:ea typeface="+mj-ea"/>
            </a:endParaRPr>
          </a:p>
        </p:txBody>
      </p:sp>
      <p:sp>
        <p:nvSpPr>
          <p:cNvPr id="55" name="Text Box 224"/>
          <p:cNvSpPr txBox="1">
            <a:spLocks noChangeArrowheads="1"/>
          </p:cNvSpPr>
          <p:nvPr/>
        </p:nvSpPr>
        <p:spPr bwMode="auto">
          <a:xfrm>
            <a:off x="4600573" y="3592731"/>
            <a:ext cx="4086227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400" spc="-50" dirty="0" smtClean="0"/>
              <a:t>  12. </a:t>
            </a:r>
            <a:r>
              <a:rPr lang="ko-KR" altLang="en-US" sz="1400" spc="-50" dirty="0" err="1" smtClean="0"/>
              <a:t>차량계</a:t>
            </a:r>
            <a:r>
              <a:rPr lang="ko-KR" altLang="en-US" sz="1400" spc="-50" dirty="0" smtClean="0"/>
              <a:t> 하역운반기계 또는 </a:t>
            </a:r>
            <a:r>
              <a:rPr lang="ko-KR" altLang="en-US" sz="1400" spc="-50" dirty="0" err="1" smtClean="0"/>
              <a:t>차량계</a:t>
            </a:r>
            <a:r>
              <a:rPr lang="ko-KR" altLang="en-US" sz="1400" spc="-50" dirty="0" smtClean="0"/>
              <a:t> 건설기계를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     </a:t>
            </a:r>
            <a:r>
              <a:rPr lang="ko-KR" altLang="en-US" sz="1400" spc="-50" dirty="0" smtClean="0"/>
              <a:t>사용하여 작업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13. </a:t>
            </a:r>
            <a:r>
              <a:rPr lang="ko-KR" altLang="en-US" sz="1400" spc="-90" dirty="0" smtClean="0"/>
              <a:t>전기 기계</a:t>
            </a:r>
            <a:r>
              <a:rPr lang="en-US" altLang="ko-KR" sz="1400" spc="-90" dirty="0" smtClean="0"/>
              <a:t>·</a:t>
            </a:r>
            <a:r>
              <a:rPr lang="ko-KR" altLang="en-US" sz="1400" spc="-90" dirty="0" smtClean="0"/>
              <a:t>기구를 사용하여 감전 위험 있는 작업 </a:t>
            </a:r>
            <a:endParaRPr lang="en-US" altLang="ko-KR" sz="1400" spc="-90" dirty="0" smtClean="0"/>
          </a:p>
          <a:p>
            <a:r>
              <a:rPr lang="en-US" altLang="ko-KR" sz="1400" spc="-50" dirty="0" smtClean="0"/>
              <a:t>  14. </a:t>
            </a:r>
            <a:r>
              <a:rPr lang="ko-KR" altLang="en-US" sz="1400" spc="-90" dirty="0" smtClean="0"/>
              <a:t>철도차량에 의한 충돌 또는 협착의 위험이 있는</a:t>
            </a:r>
            <a:endParaRPr lang="en-US" altLang="ko-KR" sz="1400" spc="-90" dirty="0" smtClean="0"/>
          </a:p>
          <a:p>
            <a:r>
              <a:rPr lang="en-US" altLang="ko-KR" sz="1400" spc="-50" dirty="0" smtClean="0"/>
              <a:t>        </a:t>
            </a:r>
            <a:r>
              <a:rPr lang="ko-KR" altLang="en-US" sz="1400" spc="-50" dirty="0" smtClean="0"/>
              <a:t> 작업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15</a:t>
            </a:r>
            <a:r>
              <a:rPr lang="en-US" altLang="ko-KR" sz="1400" spc="-120" dirty="0" smtClean="0"/>
              <a:t>. </a:t>
            </a:r>
            <a:r>
              <a:rPr lang="ko-KR" altLang="en-US" sz="1400" spc="-120" dirty="0" smtClean="0"/>
              <a:t>화재</a:t>
            </a:r>
            <a:r>
              <a:rPr lang="en-US" altLang="ko-KR" sz="1400" spc="-120" dirty="0" smtClean="0"/>
              <a:t>·</a:t>
            </a:r>
            <a:r>
              <a:rPr lang="ko-KR" altLang="en-US" sz="1400" spc="-120" dirty="0" smtClean="0"/>
              <a:t>폭발 우려가 있는 선박 내부 용접</a:t>
            </a:r>
            <a:r>
              <a:rPr lang="en-US" altLang="ko-KR" sz="1400" spc="-120" dirty="0" smtClean="0"/>
              <a:t>·</a:t>
            </a:r>
            <a:r>
              <a:rPr lang="ko-KR" altLang="en-US" sz="1400" spc="-120" dirty="0" smtClean="0"/>
              <a:t>용단작업 등 </a:t>
            </a:r>
            <a:endParaRPr lang="en-US" altLang="ko-KR" sz="1400" spc="-120" dirty="0" smtClean="0"/>
          </a:p>
          <a:p>
            <a:r>
              <a:rPr lang="en-US" altLang="ko-KR" sz="1400" spc="-50" dirty="0" smtClean="0"/>
              <a:t>  16. </a:t>
            </a:r>
            <a:r>
              <a:rPr lang="ko-KR" altLang="en-US" sz="1400" spc="-50" dirty="0" smtClean="0"/>
              <a:t>양중기</a:t>
            </a:r>
            <a:r>
              <a:rPr lang="en-US" altLang="ko-KR" sz="1400" spc="-50" dirty="0" smtClean="0"/>
              <a:t>(</a:t>
            </a:r>
            <a:r>
              <a:rPr lang="ko-KR" altLang="en-US" sz="1400" spc="-50" dirty="0" smtClean="0"/>
              <a:t>揚重機</a:t>
            </a:r>
            <a:r>
              <a:rPr lang="en-US" altLang="ko-KR" sz="1400" spc="-50" dirty="0" smtClean="0"/>
              <a:t>)</a:t>
            </a:r>
            <a:r>
              <a:rPr lang="ko-KR" altLang="en-US" sz="1400" spc="-50" dirty="0" smtClean="0"/>
              <a:t>에 의한 충돌 또는 협착</a:t>
            </a:r>
            <a:r>
              <a:rPr lang="en-US" altLang="ko-KR" sz="1400" spc="-50" dirty="0" smtClean="0"/>
              <a:t>(</a:t>
            </a:r>
            <a:r>
              <a:rPr lang="ko-KR" altLang="en-US" sz="1400" spc="-50" dirty="0" smtClean="0"/>
              <a:t>狹窄</a:t>
            </a:r>
            <a:r>
              <a:rPr lang="en-US" altLang="ko-KR" sz="1400" spc="-50" dirty="0" smtClean="0"/>
              <a:t>)</a:t>
            </a:r>
            <a:r>
              <a:rPr lang="ko-KR" altLang="en-US" sz="1400" spc="-50" dirty="0" smtClean="0"/>
              <a:t>의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       </a:t>
            </a:r>
            <a:r>
              <a:rPr lang="ko-KR" altLang="en-US" sz="1400" spc="-50" dirty="0" smtClean="0"/>
              <a:t>위험 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17. </a:t>
            </a:r>
            <a:r>
              <a:rPr lang="ko-KR" altLang="en-US" sz="1400" spc="-50" dirty="0" smtClean="0"/>
              <a:t>유기화합물취급 특별장소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 18. </a:t>
            </a:r>
            <a:r>
              <a:rPr lang="ko-KR" altLang="en-US" sz="1400" spc="-50" dirty="0" smtClean="0"/>
              <a:t>방사선 업무 </a:t>
            </a:r>
            <a:r>
              <a:rPr lang="en-US" altLang="ko-KR" sz="1400" spc="-50" dirty="0" smtClean="0"/>
              <a:t>             19. </a:t>
            </a:r>
            <a:r>
              <a:rPr lang="ko-KR" altLang="en-US" sz="1400" spc="-50" dirty="0" smtClean="0"/>
              <a:t>밀폐공간</a:t>
            </a:r>
          </a:p>
          <a:p>
            <a:r>
              <a:rPr lang="en-US" altLang="ko-KR" sz="1400" spc="-50" dirty="0" smtClean="0"/>
              <a:t>  20. </a:t>
            </a:r>
            <a:r>
              <a:rPr lang="ko-KR" altLang="en-US" sz="1400" spc="-50" dirty="0" smtClean="0"/>
              <a:t>위험물질을 제조하거나 취급</a:t>
            </a:r>
            <a:endParaRPr lang="en-US" altLang="ko-KR" sz="1400" spc="-50" dirty="0" smtClean="0"/>
          </a:p>
          <a:p>
            <a:r>
              <a:rPr lang="en-US" altLang="ko-KR" sz="1400" spc="-50" dirty="0" smtClean="0"/>
              <a:t> </a:t>
            </a:r>
            <a:r>
              <a:rPr lang="ko-KR" altLang="en-US" sz="1400" spc="-50" dirty="0" smtClean="0"/>
              <a:t> </a:t>
            </a:r>
            <a:r>
              <a:rPr lang="en-US" altLang="ko-KR" sz="1400" spc="-50" dirty="0" smtClean="0"/>
              <a:t>21. </a:t>
            </a:r>
            <a:r>
              <a:rPr lang="ko-KR" altLang="en-US" sz="1400" spc="-100" dirty="0" smtClean="0"/>
              <a:t>화학설비 및 그 부속설비에 대한 정비</a:t>
            </a:r>
            <a:r>
              <a:rPr lang="en-US" altLang="ko-KR" sz="1400" spc="-100" dirty="0" smtClean="0"/>
              <a:t>·</a:t>
            </a:r>
            <a:r>
              <a:rPr lang="ko-KR" altLang="en-US" sz="1400" spc="-100" dirty="0" smtClean="0"/>
              <a:t>보수 작업</a:t>
            </a:r>
            <a:endParaRPr lang="ko-KR" altLang="en-US" sz="1400" spc="-1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(63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오각형 10"/>
          <p:cNvSpPr/>
          <p:nvPr/>
        </p:nvSpPr>
        <p:spPr>
          <a:xfrm>
            <a:off x="752474" y="1171575"/>
            <a:ext cx="3609976" cy="381000"/>
          </a:xfrm>
          <a:prstGeom prst="homePlate">
            <a:avLst>
              <a:gd name="adj" fmla="val 31818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spc="-150" dirty="0" smtClean="0"/>
              <a:t>         도급인의 안전보건조치 사항 등</a:t>
            </a:r>
            <a:endParaRPr lang="ko-KR" altLang="en-US" b="1" spc="-15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135" y="1224214"/>
            <a:ext cx="267240" cy="2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838200" y="1819002"/>
            <a:ext cx="7639050" cy="1737629"/>
            <a:chOff x="838200" y="1761852"/>
            <a:chExt cx="7639050" cy="1737629"/>
          </a:xfrm>
        </p:grpSpPr>
        <p:sp>
          <p:nvSpPr>
            <p:cNvPr id="13" name="대각선 방향의 모서리가 둥근 사각형 71"/>
            <p:cNvSpPr/>
            <p:nvPr/>
          </p:nvSpPr>
          <p:spPr>
            <a:xfrm>
              <a:off x="838200" y="1761852"/>
              <a:ext cx="7639050" cy="1510124"/>
            </a:xfrm>
            <a:prstGeom prst="round2DiagRect">
              <a:avLst>
                <a:gd name="adj1" fmla="val 5229"/>
                <a:gd name="adj2" fmla="val 5141"/>
              </a:avLst>
            </a:prstGeom>
            <a:solidFill>
              <a:schemeClr val="bg1"/>
            </a:solidFill>
            <a:ln w="12700" cmpd="sng">
              <a:solidFill>
                <a:srgbClr val="0A4C87"/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500" kern="1200" dirty="0">
                <a:gradFill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4" name="Group 31"/>
            <p:cNvGrpSpPr/>
            <p:nvPr/>
          </p:nvGrpSpPr>
          <p:grpSpPr>
            <a:xfrm>
              <a:off x="1045206" y="1852817"/>
              <a:ext cx="1316994" cy="646331"/>
              <a:chOff x="4950475" y="2766430"/>
              <a:chExt cx="1316994" cy="646331"/>
            </a:xfrm>
          </p:grpSpPr>
          <p:pic>
            <p:nvPicPr>
              <p:cNvPr id="15" name="Picture 20" descr="아이콘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475" y="2869826"/>
                <a:ext cx="240019" cy="196567"/>
              </a:xfrm>
              <a:prstGeom prst="rect">
                <a:avLst/>
              </a:prstGeom>
            </p:spPr>
          </p:pic>
          <p:sp>
            <p:nvSpPr>
              <p:cNvPr id="16" name="TextBox 13"/>
              <p:cNvSpPr txBox="1"/>
              <p:nvPr/>
            </p:nvSpPr>
            <p:spPr>
              <a:xfrm>
                <a:off x="5144949" y="2766430"/>
                <a:ext cx="1122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kern="1200" dirty="0" smtClean="0">
                    <a:solidFill>
                      <a:srgbClr val="0070C0"/>
                    </a:solidFill>
                  </a:rPr>
                  <a:t>산업재해</a:t>
                </a:r>
                <a:endParaRPr lang="en-US" altLang="ko-KR" b="1" kern="1200" dirty="0" smtClean="0">
                  <a:solidFill>
                    <a:srgbClr val="0070C0"/>
                  </a:solidFill>
                </a:endParaRPr>
              </a:p>
              <a:p>
                <a:r>
                  <a:rPr lang="ko-KR" altLang="en-US" b="1" dirty="0" smtClean="0">
                    <a:solidFill>
                      <a:srgbClr val="0070C0"/>
                    </a:solidFill>
                  </a:rPr>
                  <a:t>예방조치</a:t>
                </a:r>
                <a:endParaRPr lang="en-US" altLang="ko-KR" b="1" kern="1200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33625" y="1806710"/>
              <a:ext cx="61341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/>
                <a:t>도급인</a:t>
              </a:r>
              <a:r>
                <a:rPr lang="ko-KR" altLang="en-US" sz="1600" dirty="0" smtClean="0"/>
                <a:t>은 </a:t>
              </a:r>
              <a:r>
                <a:rPr lang="ko-KR" altLang="en-US" sz="1600" b="1" dirty="0" smtClean="0"/>
                <a:t>관계수급인 근로자가 도급인의 사업장에서 작업</a:t>
              </a:r>
              <a:r>
                <a:rPr lang="ko-KR" altLang="en-US" sz="1600" dirty="0" smtClean="0"/>
                <a:t>을 하는 경우에 자신의 근로자와 관계수급인 근로자의 산재예방을 위하여 </a:t>
              </a:r>
              <a:r>
                <a:rPr lang="ko-KR" altLang="en-US" sz="1600" b="1" dirty="0" smtClean="0"/>
                <a:t>안전보건 시설의 설치</a:t>
              </a:r>
              <a:r>
                <a:rPr lang="ko-KR" altLang="en-US" sz="1600" dirty="0" smtClean="0"/>
                <a:t> 등 </a:t>
              </a:r>
              <a:r>
                <a:rPr lang="ko-KR" altLang="en-US" sz="1600" b="1" dirty="0" smtClean="0"/>
                <a:t>안전보건조치</a:t>
              </a:r>
              <a:r>
                <a:rPr lang="ko-KR" altLang="en-US" sz="1600" dirty="0" smtClean="0"/>
                <a:t>를 하여야 하며</a:t>
              </a:r>
              <a:endParaRPr lang="en-US" altLang="ko-KR" sz="160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dirty="0" smtClean="0"/>
                <a:t>(단, </a:t>
              </a:r>
              <a:r>
                <a:rPr lang="en-US" altLang="ko-KR" sz="1600" dirty="0" err="1" smtClean="0"/>
                <a:t>사무직에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종사하는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근로자만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/>
                <a:t>사용하는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사업은</a:t>
              </a:r>
              <a:r>
                <a:rPr lang="en-US" altLang="ko-KR" sz="1600" dirty="0"/>
                <a:t> </a:t>
              </a:r>
              <a:r>
                <a:rPr lang="en-US" altLang="ko-KR" sz="1600" dirty="0" err="1"/>
                <a:t>제외</a:t>
              </a:r>
              <a:r>
                <a:rPr lang="en-US" altLang="ko-KR" sz="1600" dirty="0"/>
                <a:t>)</a:t>
              </a:r>
            </a:p>
            <a:p>
              <a:pPr>
                <a:lnSpc>
                  <a:spcPct val="130000"/>
                </a:lnSpc>
              </a:pPr>
              <a:endParaRPr lang="ko-KR" altLang="en-US" sz="1600" kern="1200" spc="-150" dirty="0">
                <a:latin typeface="+mj-ea"/>
                <a:ea typeface="+mj-ea"/>
              </a:endParaRPr>
            </a:p>
          </p:txBody>
        </p:sp>
      </p:grp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714376" y="3565543"/>
            <a:ext cx="7905750" cy="2520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j-ea"/>
              </a:rPr>
              <a:t>» </a:t>
            </a:r>
            <a:r>
              <a:rPr lang="ko-KR" altLang="en-US" sz="1600" dirty="0" smtClean="0"/>
              <a:t>안전 및 보건에 관한 </a:t>
            </a:r>
            <a:r>
              <a:rPr lang="ko-KR" altLang="en-US" sz="1600" b="1" dirty="0" smtClean="0"/>
              <a:t>협의체 구성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운영</a:t>
            </a:r>
            <a:r>
              <a:rPr lang="en-US" altLang="ko-KR" sz="1600" b="1" dirty="0" smtClean="0"/>
              <a:t>, </a:t>
            </a:r>
            <a:r>
              <a:rPr lang="ko-KR" altLang="en-US" sz="1600" dirty="0" smtClean="0"/>
              <a:t>작업장 </a:t>
            </a:r>
            <a:r>
              <a:rPr lang="ko-KR" altLang="en-US" sz="1600" b="1" dirty="0" smtClean="0"/>
              <a:t>순회점검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안전보건교육장소 지원 등</a:t>
            </a:r>
            <a:r>
              <a:rPr lang="en-US" altLang="ko-KR" sz="16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경보체계 운영과 대피방법 등 훈련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수급인 위생시설 설치 등에 필요한 장소 제공 </a:t>
            </a:r>
            <a:r>
              <a:rPr lang="ko-KR" altLang="en-US" sz="1600" dirty="0" smtClean="0"/>
              <a:t>등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 사항을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이행하여야 함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b="1" dirty="0" smtClean="0"/>
              <a:t>도급인</a:t>
            </a:r>
            <a:r>
              <a:rPr lang="ko-KR" altLang="en-US" sz="1600" dirty="0" smtClean="0"/>
              <a:t>은 자신과 </a:t>
            </a:r>
            <a:r>
              <a:rPr lang="ko-KR" altLang="en-US" sz="1600" b="1" dirty="0" smtClean="0"/>
              <a:t>관계수급인*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자신 및 해당 공정의 관계수급인 근로자 각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명과 함께</a:t>
            </a:r>
            <a:endParaRPr lang="en-US" altLang="ko-KR" sz="1600" b="1" dirty="0" smtClean="0"/>
          </a:p>
          <a:p>
            <a:pPr>
              <a:lnSpc>
                <a:spcPct val="120000"/>
              </a:lnSpc>
            </a:pP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 분기에 </a:t>
            </a:r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회 이상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건설업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선박 및 보트 </a:t>
            </a:r>
            <a:r>
              <a:rPr lang="ko-KR" altLang="en-US" sz="1600" dirty="0" err="1" smtClean="0"/>
              <a:t>건조업은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개월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회 이상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작업장의 안전보건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 점검을 하여야 함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   * 도급인과 </a:t>
            </a:r>
            <a:r>
              <a:rPr lang="ko-KR" altLang="en-US" sz="1400" dirty="0" err="1" smtClean="0"/>
              <a:t>관계수급인은</a:t>
            </a:r>
            <a:r>
              <a:rPr lang="ko-KR" altLang="en-US" sz="1400" dirty="0" smtClean="0"/>
              <a:t> 같은 사업 내에 지역을 달리하는 사업장이 있는 경우에는 그 사업장의</a:t>
            </a:r>
            <a:endParaRPr lang="en-US" altLang="ko-KR" sz="1400" dirty="0" smtClean="0"/>
          </a:p>
          <a:p>
            <a:pPr>
              <a:lnSpc>
                <a:spcPct val="120000"/>
              </a:lnSpc>
            </a:pPr>
            <a:r>
              <a:rPr lang="en-US" altLang="ko-KR" sz="1400" dirty="0" smtClean="0"/>
              <a:t>     </a:t>
            </a:r>
            <a:r>
              <a:rPr lang="ko-KR" altLang="en-US" sz="1400" dirty="0" smtClean="0"/>
              <a:t> 안전보건관리책임자로 함</a:t>
            </a:r>
            <a:endParaRPr lang="en-US" altLang="ko-KR" sz="14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20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말풍선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8" y="1169445"/>
            <a:ext cx="1261872" cy="141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3395" y="1259416"/>
            <a:ext cx="9681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500" b="1" spc="-150" dirty="0">
                <a:solidFill>
                  <a:srgbClr val="3B76B1"/>
                </a:solidFill>
                <a:latin typeface="+mj-ea"/>
                <a:ea typeface="+mj-ea"/>
              </a:rPr>
              <a:t>1</a:t>
            </a:r>
            <a:endParaRPr lang="en-US" sz="6500" b="1" kern="1200" spc="-150" dirty="0">
              <a:solidFill>
                <a:srgbClr val="3B76B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9302" y="2697865"/>
            <a:ext cx="6568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산업안전보건법의 보호범위 확대 및 산재예방 책임주체 확대</a:t>
            </a:r>
            <a:endParaRPr lang="en-US" altLang="ko-KR" sz="4000" b="1" spc="-15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2" descr="C:\Users\Microsoft\Desktop\산업안전보건법_PPT\이미지\저울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48" y="5489860"/>
            <a:ext cx="694490" cy="7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(64</a:t>
                </a:r>
                <a:r>
                  <a:rPr lang="ko-KR" altLang="en-US" sz="2800" b="1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모서리가 둥근 직사각형 9"/>
          <p:cNvSpPr/>
          <p:nvPr/>
        </p:nvSpPr>
        <p:spPr>
          <a:xfrm>
            <a:off x="828675" y="1514476"/>
            <a:ext cx="7734300" cy="3952874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447925" y="1352550"/>
            <a:ext cx="441007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도급에 따른 산업재해 예방조치 이행사항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1114423" y="1859181"/>
            <a:ext cx="7410452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도급인과 </a:t>
            </a:r>
            <a:r>
              <a:rPr lang="ko-KR" altLang="en-US" sz="1600" dirty="0" err="1" smtClean="0"/>
              <a:t>수급인을</a:t>
            </a:r>
            <a:r>
              <a:rPr lang="ko-KR" altLang="en-US" sz="1600" dirty="0" smtClean="0"/>
              <a:t> 구성원으로 하는 안전 및 보건에 관한 협의체의 구성 및 운영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작업장 순회점검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err="1" smtClean="0"/>
              <a:t>관계수급인이</a:t>
            </a:r>
            <a:r>
              <a:rPr lang="ko-KR" altLang="en-US" sz="1600" dirty="0" smtClean="0"/>
              <a:t> 근로자에게 하는 제</a:t>
            </a:r>
            <a:r>
              <a:rPr lang="en-US" altLang="ko-KR" sz="1600" dirty="0" smtClean="0"/>
              <a:t>29</a:t>
            </a:r>
            <a:r>
              <a:rPr lang="ko-KR" altLang="en-US" sz="1600" dirty="0" smtClean="0"/>
              <a:t>조제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항부터 제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항까지의 규정에 따른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안전보건교육을 위한 장소 및 자료의 제공 등 지원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4. </a:t>
            </a:r>
            <a:r>
              <a:rPr lang="ko-KR" altLang="en-US" sz="1600" dirty="0" err="1" smtClean="0"/>
              <a:t>관계수급인이</a:t>
            </a:r>
            <a:r>
              <a:rPr lang="ko-KR" altLang="en-US" sz="1600" dirty="0" smtClean="0"/>
              <a:t> 근로자에게 하는 제</a:t>
            </a:r>
            <a:r>
              <a:rPr lang="en-US" altLang="ko-KR" sz="1600" dirty="0" smtClean="0"/>
              <a:t>29</a:t>
            </a:r>
            <a:r>
              <a:rPr lang="ko-KR" altLang="en-US" sz="1600" dirty="0" smtClean="0"/>
              <a:t>조제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항에 따른 안전보건교육의 실시 확인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5. </a:t>
            </a:r>
            <a:r>
              <a:rPr lang="ko-KR" altLang="en-US" sz="1600" dirty="0" smtClean="0"/>
              <a:t>다음 각 목의 어느 하나의 경우에 대비한 경보체계 운영과 대피방법 등 훈련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/>
              <a:t>    가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작업 장소에서 발파작업을 하는 경우</a:t>
            </a:r>
          </a:p>
          <a:p>
            <a:pPr>
              <a:lnSpc>
                <a:spcPct val="120000"/>
              </a:lnSpc>
            </a:pPr>
            <a:r>
              <a:rPr lang="ko-KR" altLang="en-US" sz="1600" dirty="0" smtClean="0"/>
              <a:t>    나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작업 장소에서 화재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폭발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토사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구축물 등의 붕괴 또는 지진 등이 발생한 경우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6. </a:t>
            </a:r>
            <a:r>
              <a:rPr lang="ko-KR" altLang="en-US" sz="1600" dirty="0" smtClean="0"/>
              <a:t>위생시설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휴게시설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세면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목욕시설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세탁시설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탈의시설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수면시설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의 설치 등을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위하여 필요한 장소의 제공 또는 도급인이 설치한 위생시설 이용의 협조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(65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838200" y="1199877"/>
            <a:ext cx="7639050" cy="1200424"/>
            <a:chOff x="838200" y="1761852"/>
            <a:chExt cx="7639050" cy="1200424"/>
          </a:xfrm>
        </p:grpSpPr>
        <p:sp>
          <p:nvSpPr>
            <p:cNvPr id="11" name="대각선 방향의 모서리가 둥근 사각형 71"/>
            <p:cNvSpPr/>
            <p:nvPr/>
          </p:nvSpPr>
          <p:spPr>
            <a:xfrm>
              <a:off x="838200" y="1761852"/>
              <a:ext cx="7639050" cy="1200424"/>
            </a:xfrm>
            <a:prstGeom prst="round2DiagRect">
              <a:avLst>
                <a:gd name="adj1" fmla="val 5229"/>
                <a:gd name="adj2" fmla="val 5141"/>
              </a:avLst>
            </a:prstGeom>
            <a:solidFill>
              <a:schemeClr val="bg1"/>
            </a:solidFill>
            <a:ln w="12700" cmpd="sng">
              <a:solidFill>
                <a:srgbClr val="0A4C87"/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500" kern="1200" dirty="0">
                <a:gradFill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2" name="Group 31"/>
            <p:cNvGrpSpPr/>
            <p:nvPr/>
          </p:nvGrpSpPr>
          <p:grpSpPr>
            <a:xfrm>
              <a:off x="1045206" y="1852817"/>
              <a:ext cx="1316994" cy="369332"/>
              <a:chOff x="4950475" y="2766430"/>
              <a:chExt cx="1316994" cy="369332"/>
            </a:xfrm>
          </p:grpSpPr>
          <p:pic>
            <p:nvPicPr>
              <p:cNvPr id="14" name="Picture 20" descr="아이콘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475" y="2869826"/>
                <a:ext cx="240019" cy="196567"/>
              </a:xfrm>
              <a:prstGeom prst="rect">
                <a:avLst/>
              </a:prstGeom>
            </p:spPr>
          </p:pic>
          <p:sp>
            <p:nvSpPr>
              <p:cNvPr id="15" name="TextBox 13"/>
              <p:cNvSpPr txBox="1"/>
              <p:nvPr/>
            </p:nvSpPr>
            <p:spPr>
              <a:xfrm>
                <a:off x="5144949" y="2766430"/>
                <a:ext cx="1122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kern="1200" dirty="0" smtClean="0">
                    <a:solidFill>
                      <a:srgbClr val="0070C0"/>
                    </a:solidFill>
                  </a:rPr>
                  <a:t>정보제공</a:t>
                </a:r>
                <a:endParaRPr lang="en-US" altLang="ko-KR" b="1" kern="1200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33625" y="1806710"/>
              <a:ext cx="613410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/>
                <a:t>유해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위험성 있는 화학물질</a:t>
              </a:r>
              <a:r>
                <a:rPr lang="ko-KR" altLang="en-US" sz="1600" dirty="0" smtClean="0"/>
                <a:t>의</a:t>
              </a:r>
              <a:r>
                <a:rPr lang="ko-KR" altLang="en-US" sz="1600" b="1" dirty="0" smtClean="0"/>
                <a:t> 제조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사용</a:t>
              </a:r>
              <a:r>
                <a:rPr lang="ko-KR" altLang="en-US" sz="1600" dirty="0" smtClean="0"/>
                <a:t>하는</a:t>
              </a:r>
              <a:r>
                <a:rPr lang="ko-KR" altLang="en-US" sz="1600" b="1" dirty="0" smtClean="0"/>
                <a:t> 설비의 분해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해체 </a:t>
              </a:r>
              <a:r>
                <a:rPr lang="ko-KR" altLang="en-US" sz="1600" dirty="0" smtClean="0"/>
                <a:t>등</a:t>
              </a:r>
              <a:r>
                <a:rPr lang="ko-KR" altLang="en-US" sz="1600" b="1" dirty="0" smtClean="0"/>
                <a:t> 작업</a:t>
              </a:r>
              <a:r>
                <a:rPr lang="en-US" altLang="ko-KR" sz="1600" b="1" dirty="0" smtClean="0"/>
                <a:t>, </a:t>
              </a:r>
              <a:r>
                <a:rPr lang="ko-KR" altLang="en-US" sz="1600" b="1" dirty="0" smtClean="0"/>
                <a:t>질식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붕괴 위험 있는 작업 </a:t>
              </a:r>
              <a:r>
                <a:rPr lang="ko-KR" altLang="en-US" sz="1600" dirty="0" smtClean="0"/>
                <a:t>등을</a:t>
              </a:r>
              <a:r>
                <a:rPr lang="ko-KR" altLang="en-US" sz="1600" b="1" dirty="0" smtClean="0"/>
                <a:t> 시작하기 전 </a:t>
              </a:r>
              <a:r>
                <a:rPr lang="ko-KR" altLang="en-US" sz="1600" b="1" dirty="0" err="1" smtClean="0"/>
                <a:t>수급인에게</a:t>
              </a:r>
              <a:r>
                <a:rPr lang="ko-KR" altLang="en-US" sz="1600" b="1" dirty="0" smtClean="0"/>
                <a:t> 안전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보건에 관한 정보를 문서로 제공</a:t>
              </a:r>
              <a:r>
                <a:rPr lang="ko-KR" altLang="en-US" sz="1600" dirty="0" smtClean="0"/>
                <a:t>하여야 함</a:t>
              </a:r>
              <a:endParaRPr lang="ko-KR" altLang="en-US" sz="1600" kern="1200" spc="-150" dirty="0">
                <a:latin typeface="+mj-ea"/>
                <a:ea typeface="+mj-ea"/>
              </a:endParaRPr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828675" y="2771776"/>
            <a:ext cx="7734300" cy="3371849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067050" y="2609850"/>
            <a:ext cx="30099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도급 시 정보제공 대상 작업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1114423" y="3116481"/>
            <a:ext cx="7410452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폭발성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발화성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인화성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독성 등의 유해성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위험성이 있는 화학물질 중 고용노동부</a:t>
            </a:r>
            <a:endParaRPr lang="en-US" altLang="ko-KR" sz="16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dirty="0" err="1" smtClean="0"/>
              <a:t>령으로</a:t>
            </a:r>
            <a:r>
              <a:rPr lang="ko-KR" altLang="en-US" sz="1600" dirty="0" smtClean="0"/>
              <a:t> 정하는 화학물질 또는 그 화학물질*을 함유한 혼합물을 제조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사용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운반</a:t>
            </a:r>
            <a:endParaRPr lang="en-US" altLang="ko-KR" sz="1600" dirty="0" smtClean="0"/>
          </a:p>
          <a:p>
            <a:r>
              <a:rPr lang="en-US" altLang="ko-KR" sz="1600" dirty="0" smtClean="0"/>
              <a:t>   </a:t>
            </a:r>
            <a:r>
              <a:rPr lang="ko-KR" altLang="en-US" sz="1600" dirty="0" smtClean="0"/>
              <a:t> 또는 저장하는 반응기</a:t>
            </a:r>
            <a:r>
              <a:rPr lang="en-US" altLang="ko-KR" sz="1600" dirty="0" smtClean="0"/>
              <a:t>·</a:t>
            </a:r>
            <a:r>
              <a:rPr lang="ko-KR" altLang="en-US" sz="1600" dirty="0" err="1" smtClean="0"/>
              <a:t>증류탑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배관 또는 저장탱크로서 </a:t>
            </a:r>
            <a:r>
              <a:rPr lang="ko-KR" altLang="en-US" sz="1600" dirty="0" err="1" smtClean="0"/>
              <a:t>고용노동부령으로</a:t>
            </a:r>
            <a:endParaRPr lang="en-US" altLang="ko-KR" sz="1600" dirty="0" smtClean="0"/>
          </a:p>
          <a:p>
            <a:r>
              <a:rPr lang="en-US" altLang="ko-KR" sz="1600" dirty="0" smtClean="0"/>
              <a:t>   </a:t>
            </a:r>
            <a:r>
              <a:rPr lang="ko-KR" altLang="en-US" sz="1600" dirty="0" smtClean="0"/>
              <a:t> 정하는 설비**</a:t>
            </a:r>
            <a:r>
              <a:rPr lang="ko-KR" altLang="en-US" sz="1600" dirty="0" err="1" smtClean="0"/>
              <a:t>를</a:t>
            </a:r>
            <a:r>
              <a:rPr lang="ko-KR" altLang="en-US" sz="1600" dirty="0" smtClean="0"/>
              <a:t> 개조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분해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해체 또는 철거하는 작업</a:t>
            </a:r>
          </a:p>
          <a:p>
            <a:r>
              <a:rPr lang="ko-KR" altLang="en-US" sz="1400" dirty="0" smtClean="0"/>
              <a:t>    * 안전보건기준에 관한 규칙 에 따른 위험물질 및 관리대상 유해물질</a:t>
            </a:r>
          </a:p>
          <a:p>
            <a:r>
              <a:rPr lang="ko-KR" altLang="en-US" sz="1400" dirty="0" smtClean="0"/>
              <a:t>  ** 안전보건기준에 관한 규칙 에 따른 화학설비 및 그 부속설비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제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호에 따른 설비의 내부에서 이루어지는 작업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질식 또는 붕괴의 위험이 있는 작업으로서 대통령령*</a:t>
            </a:r>
            <a:r>
              <a:rPr lang="ko-KR" altLang="en-US" sz="1600" dirty="0" err="1" smtClean="0"/>
              <a:t>으로</a:t>
            </a:r>
            <a:r>
              <a:rPr lang="ko-KR" altLang="en-US" sz="1600" dirty="0" smtClean="0"/>
              <a:t> 정하는 작업</a:t>
            </a:r>
          </a:p>
          <a:p>
            <a:r>
              <a:rPr lang="ko-KR" altLang="en-US" sz="1400" dirty="0" smtClean="0"/>
              <a:t>    * 산소결핍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유해가스 등으로 인한 질식의 위험이 있는 장소로서 안전보건규칙 별표 </a:t>
            </a:r>
            <a:r>
              <a:rPr lang="en-US" altLang="ko-KR" sz="1400" dirty="0" smtClean="0"/>
              <a:t>18</a:t>
            </a:r>
            <a:r>
              <a:rPr lang="ko-KR" altLang="en-US" sz="1400" dirty="0" smtClean="0"/>
              <a:t>에</a:t>
            </a:r>
            <a:endParaRPr lang="en-US" altLang="ko-KR" sz="1400" dirty="0" smtClean="0"/>
          </a:p>
          <a:p>
            <a:r>
              <a:rPr lang="en-US" altLang="ko-KR" sz="1400" dirty="0" smtClean="0"/>
              <a:t>      </a:t>
            </a:r>
            <a:r>
              <a:rPr lang="ko-KR" altLang="en-US" sz="1400" dirty="0" smtClean="0"/>
              <a:t> 따른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밀폐공간에서 이루어지는 작업 및 토사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구축물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인공구조물 등의 붕괴 우려가 있는</a:t>
            </a:r>
            <a:endParaRPr lang="en-US" altLang="ko-KR" sz="1400" dirty="0" smtClean="0"/>
          </a:p>
          <a:p>
            <a:r>
              <a:rPr lang="en-US" altLang="ko-KR" sz="1400" dirty="0" smtClean="0"/>
              <a:t>      </a:t>
            </a:r>
            <a:r>
              <a:rPr lang="ko-KR" altLang="en-US" sz="1400" dirty="0" smtClean="0"/>
              <a:t> 장소에서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이루어지는 작업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(65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모서리가 둥근 직사각형 9"/>
          <p:cNvSpPr/>
          <p:nvPr/>
        </p:nvSpPr>
        <p:spPr>
          <a:xfrm>
            <a:off x="828675" y="1514476"/>
            <a:ext cx="7734300" cy="2171699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447925" y="1352550"/>
            <a:ext cx="441007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tx1"/>
                </a:solidFill>
              </a:rPr>
              <a:t>수급인에게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제공하여야 하는 문서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1114423" y="1859181"/>
            <a:ext cx="7410452" cy="1717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안전보건규칙 별표 </a:t>
            </a:r>
            <a:r>
              <a:rPr lang="en-US" altLang="ko-KR" sz="1600" dirty="0" smtClean="0"/>
              <a:t>7</a:t>
            </a:r>
            <a:r>
              <a:rPr lang="ko-KR" altLang="en-US" sz="1600" dirty="0" smtClean="0"/>
              <a:t>에 따른 화학설비 및 그 부속설비에서 제조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사용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운반 또는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ko-KR" altLang="en-US" sz="1600" dirty="0" smtClean="0"/>
              <a:t>    저장하는 위험물질 및 관리대상 유해물질의 명칭과 그 유해성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위험성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안전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보건상 유해하거나 위험한 작업에 대한 안전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보건상의 주의사항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안전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보건상 유해하거나 위험한 물질의 유출 등 사고가 발생한 경우에 필요한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조치의 내용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838200" y="3962127"/>
            <a:ext cx="7715250" cy="1200424"/>
            <a:chOff x="838200" y="1761852"/>
            <a:chExt cx="7715250" cy="1200424"/>
          </a:xfrm>
        </p:grpSpPr>
        <p:sp>
          <p:nvSpPr>
            <p:cNvPr id="14" name="대각선 방향의 모서리가 둥근 사각형 71"/>
            <p:cNvSpPr/>
            <p:nvPr/>
          </p:nvSpPr>
          <p:spPr>
            <a:xfrm>
              <a:off x="838200" y="1761852"/>
              <a:ext cx="7715250" cy="1200424"/>
            </a:xfrm>
            <a:prstGeom prst="round2DiagRect">
              <a:avLst>
                <a:gd name="adj1" fmla="val 5229"/>
                <a:gd name="adj2" fmla="val 5141"/>
              </a:avLst>
            </a:prstGeom>
            <a:solidFill>
              <a:schemeClr val="bg1"/>
            </a:solidFill>
            <a:ln w="12700" cmpd="sng">
              <a:solidFill>
                <a:srgbClr val="0A4C87"/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500" kern="1200" dirty="0">
                <a:gradFill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5" name="Group 31"/>
            <p:cNvGrpSpPr/>
            <p:nvPr/>
          </p:nvGrpSpPr>
          <p:grpSpPr>
            <a:xfrm>
              <a:off x="1045206" y="1852817"/>
              <a:ext cx="1316994" cy="369332"/>
              <a:chOff x="4950475" y="2766430"/>
              <a:chExt cx="1316994" cy="369332"/>
            </a:xfrm>
          </p:grpSpPr>
          <p:pic>
            <p:nvPicPr>
              <p:cNvPr id="17" name="Picture 20" descr="아이콘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475" y="2869826"/>
                <a:ext cx="240019" cy="196567"/>
              </a:xfrm>
              <a:prstGeom prst="rect">
                <a:avLst/>
              </a:prstGeom>
            </p:spPr>
          </p:pic>
          <p:sp>
            <p:nvSpPr>
              <p:cNvPr id="18" name="TextBox 13"/>
              <p:cNvSpPr txBox="1"/>
              <p:nvPr/>
            </p:nvSpPr>
            <p:spPr>
              <a:xfrm>
                <a:off x="5144949" y="2766430"/>
                <a:ext cx="1122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kern="1200" dirty="0" smtClean="0">
                    <a:solidFill>
                      <a:srgbClr val="0070C0"/>
                    </a:solidFill>
                  </a:rPr>
                  <a:t>시정조치</a:t>
                </a:r>
                <a:endParaRPr lang="en-US" altLang="ko-KR" b="1" kern="1200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33625" y="1806710"/>
              <a:ext cx="613410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도급인은 </a:t>
              </a:r>
              <a:r>
                <a:rPr lang="ko-KR" altLang="en-US" sz="1600" b="1" dirty="0" smtClean="0"/>
                <a:t>관계수급인 또는 관계수급인 근로자</a:t>
              </a:r>
              <a:r>
                <a:rPr lang="ko-KR" altLang="en-US" sz="1600" dirty="0" smtClean="0"/>
                <a:t>가 </a:t>
              </a:r>
              <a:r>
                <a:rPr lang="ko-KR" altLang="en-US" sz="1600" b="1" dirty="0" smtClean="0"/>
                <a:t>도급 받은 작업</a:t>
              </a:r>
              <a:r>
                <a:rPr lang="ko-KR" altLang="en-US" sz="1600" dirty="0" smtClean="0"/>
                <a:t>과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관련하여 </a:t>
              </a:r>
              <a:r>
                <a:rPr lang="ko-KR" altLang="en-US" sz="1600" b="1" dirty="0" smtClean="0"/>
                <a:t>법 또는 명령을 위반</a:t>
              </a:r>
              <a:r>
                <a:rPr lang="ko-KR" altLang="en-US" sz="1600" dirty="0" smtClean="0"/>
                <a:t>한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경우 </a:t>
              </a:r>
              <a:r>
                <a:rPr lang="ko-KR" altLang="en-US" sz="1600" b="1" dirty="0" err="1" smtClean="0"/>
                <a:t>관계수급인에게</a:t>
              </a:r>
              <a:r>
                <a:rPr lang="ko-KR" altLang="en-US" sz="1600" b="1" dirty="0" smtClean="0"/>
                <a:t> 시정하도록 필요한 조치</a:t>
              </a:r>
              <a:r>
                <a:rPr lang="ko-KR" altLang="en-US" sz="1600" dirty="0" smtClean="0"/>
                <a:t> 할 수 있음</a:t>
              </a:r>
              <a:endParaRPr lang="ko-KR" altLang="en-US" sz="1600" kern="1200" spc="-150" dirty="0">
                <a:latin typeface="+mj-ea"/>
                <a:ea typeface="+mj-ea"/>
              </a:endParaRPr>
            </a:p>
          </p:txBody>
        </p:sp>
      </p:grp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714376" y="5259606"/>
            <a:ext cx="790575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j-ea"/>
              </a:rPr>
              <a:t>» </a:t>
            </a:r>
            <a:r>
              <a:rPr lang="ko-KR" altLang="en-US" sz="1600" dirty="0" smtClean="0"/>
              <a:t>질식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붕괴 위험 있는 작업 등 </a:t>
            </a:r>
            <a:r>
              <a:rPr lang="ko-KR" altLang="en-US" sz="1600" b="1" dirty="0" smtClean="0"/>
              <a:t>도급 시 정보를 제공해야 하는 작업을 도급</a:t>
            </a:r>
            <a:r>
              <a:rPr lang="ko-KR" altLang="en-US" sz="1600" dirty="0" smtClean="0"/>
              <a:t>하는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경우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/>
              <a:t>수급인 또는 수급인 근로자</a:t>
            </a:r>
            <a:r>
              <a:rPr lang="ko-KR" altLang="en-US" sz="1600" dirty="0" smtClean="0"/>
              <a:t>가</a:t>
            </a:r>
            <a:r>
              <a:rPr lang="ko-KR" altLang="en-US" sz="1600" b="1" dirty="0" smtClean="0"/>
              <a:t> 법 또는 명령을 위반</a:t>
            </a:r>
            <a:r>
              <a:rPr lang="ko-KR" altLang="en-US" sz="1600" dirty="0" smtClean="0"/>
              <a:t>하면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수급인에게</a:t>
            </a:r>
            <a:r>
              <a:rPr lang="ko-KR" altLang="en-US" sz="1600" b="1" dirty="0" smtClean="0"/>
              <a:t> 시정하도록 </a:t>
            </a:r>
            <a:endParaRPr lang="en-US" altLang="ko-KR" sz="1600" b="1" dirty="0" smtClean="0"/>
          </a:p>
          <a:p>
            <a:pPr>
              <a:lnSpc>
                <a:spcPct val="120000"/>
              </a:lnSpc>
            </a:pPr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필요한 조치</a:t>
            </a:r>
            <a:r>
              <a:rPr lang="ko-KR" altLang="en-US" sz="1600" dirty="0" smtClean="0"/>
              <a:t> 할 수 있음</a:t>
            </a:r>
            <a:endParaRPr lang="en-US" altLang="ko-KR" sz="14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0407"/>
            <a:ext cx="7759772" cy="694670"/>
            <a:chOff x="1003228" y="40407"/>
            <a:chExt cx="7759772" cy="694670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0407"/>
              <a:ext cx="7724578" cy="694670"/>
              <a:chOff x="1038422" y="40407"/>
              <a:chExt cx="7724578" cy="694670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0407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② 도급 관련 개정사항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46772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도급인의 책임 강화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(62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조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45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Microsoft\Desktop\산업안전보건법_PPT\이미지\저울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98" y="346360"/>
                <a:ext cx="241788" cy="244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대각선 방향의 모서리가 둥근 사각형 71"/>
          <p:cNvSpPr/>
          <p:nvPr/>
        </p:nvSpPr>
        <p:spPr>
          <a:xfrm>
            <a:off x="838200" y="1218927"/>
            <a:ext cx="7715250" cy="1186921"/>
          </a:xfrm>
          <a:prstGeom prst="round2DiagRect">
            <a:avLst>
              <a:gd name="adj1" fmla="val 5229"/>
              <a:gd name="adj2" fmla="val 5141"/>
            </a:avLst>
          </a:prstGeom>
          <a:solidFill>
            <a:schemeClr val="bg1"/>
          </a:solidFill>
          <a:ln w="12700" cmpd="sng">
            <a:solidFill>
              <a:srgbClr val="0A4C87"/>
            </a:solidFill>
          </a:ln>
          <a:effectLst/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500" kern="1200" dirty="0">
              <a:gradFill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1045206" y="1309892"/>
            <a:ext cx="2136144" cy="369332"/>
            <a:chOff x="4950475" y="2766430"/>
            <a:chExt cx="2136144" cy="369332"/>
          </a:xfrm>
        </p:grpSpPr>
        <p:pic>
          <p:nvPicPr>
            <p:cNvPr id="14" name="Picture 20" descr="아이콘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475" y="2869826"/>
              <a:ext cx="240019" cy="196567"/>
            </a:xfrm>
            <a:prstGeom prst="rect">
              <a:avLst/>
            </a:prstGeom>
          </p:spPr>
        </p:pic>
        <p:sp>
          <p:nvSpPr>
            <p:cNvPr id="15" name="TextBox 13"/>
            <p:cNvSpPr txBox="1"/>
            <p:nvPr/>
          </p:nvSpPr>
          <p:spPr>
            <a:xfrm>
              <a:off x="5144948" y="2766430"/>
              <a:ext cx="1941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kern="1200" dirty="0" smtClean="0">
                  <a:solidFill>
                    <a:srgbClr val="0070C0"/>
                  </a:solidFill>
                </a:rPr>
                <a:t>적격</a:t>
              </a:r>
              <a:r>
                <a:rPr lang="ko-KR" altLang="en-US" b="1" dirty="0" smtClean="0">
                  <a:solidFill>
                    <a:srgbClr val="0070C0"/>
                  </a:solidFill>
                </a:rPr>
                <a:t>수습인 </a:t>
              </a:r>
              <a:r>
                <a:rPr lang="ko-KR" altLang="en-US" b="1" kern="1200" dirty="0" smtClean="0">
                  <a:solidFill>
                    <a:srgbClr val="0070C0"/>
                  </a:solidFill>
                </a:rPr>
                <a:t>선정</a:t>
              </a:r>
              <a:endParaRPr lang="en-US" altLang="ko-KR" b="1" kern="12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33625" y="1644785"/>
            <a:ext cx="613410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/>
              <a:t>안전 및 보건에 필요한 필요한 조치를 이행할 수 있는 능력을 갖춘 </a:t>
            </a:r>
            <a:r>
              <a:rPr lang="ko-KR" altLang="en-US" sz="1600" b="1" dirty="0" err="1" smtClean="0"/>
              <a:t>수급인</a:t>
            </a:r>
            <a:r>
              <a:rPr lang="ko-KR" altLang="en-US" sz="1600" dirty="0" err="1" smtClean="0"/>
              <a:t>을</a:t>
            </a:r>
            <a:r>
              <a:rPr lang="ko-KR" altLang="en-US" sz="1600" dirty="0" smtClean="0"/>
              <a:t> 선정하여야 함</a:t>
            </a:r>
            <a:endParaRPr lang="ko-KR" altLang="en-US" sz="1600" kern="1200" spc="-150" dirty="0">
              <a:latin typeface="+mj-ea"/>
              <a:ea typeface="+mj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38200" y="2515261"/>
            <a:ext cx="7715250" cy="1457598"/>
            <a:chOff x="838200" y="1761852"/>
            <a:chExt cx="7715250" cy="1457598"/>
          </a:xfrm>
        </p:grpSpPr>
        <p:sp>
          <p:nvSpPr>
            <p:cNvPr id="17" name="대각선 방향의 모서리가 둥근 사각형 71"/>
            <p:cNvSpPr/>
            <p:nvPr/>
          </p:nvSpPr>
          <p:spPr>
            <a:xfrm>
              <a:off x="838200" y="1761852"/>
              <a:ext cx="7715250" cy="1457598"/>
            </a:xfrm>
            <a:prstGeom prst="round2DiagRect">
              <a:avLst>
                <a:gd name="adj1" fmla="val 5229"/>
                <a:gd name="adj2" fmla="val 5141"/>
              </a:avLst>
            </a:prstGeom>
            <a:solidFill>
              <a:schemeClr val="bg1"/>
            </a:solidFill>
            <a:ln w="12700" cmpd="sng">
              <a:solidFill>
                <a:srgbClr val="0A4C87"/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500" kern="1200" dirty="0">
                <a:gradFill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1045206" y="1833767"/>
              <a:ext cx="1574169" cy="1065100"/>
              <a:chOff x="4950475" y="2747380"/>
              <a:chExt cx="1574169" cy="1065100"/>
            </a:xfrm>
          </p:grpSpPr>
          <p:pic>
            <p:nvPicPr>
              <p:cNvPr id="20" name="Picture 20" descr="아이콘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475" y="2869826"/>
                <a:ext cx="240019" cy="196567"/>
              </a:xfrm>
              <a:prstGeom prst="rect">
                <a:avLst/>
              </a:prstGeom>
            </p:spPr>
          </p:pic>
          <p:sp>
            <p:nvSpPr>
              <p:cNvPr id="21" name="TextBox 13"/>
              <p:cNvSpPr txBox="1"/>
              <p:nvPr/>
            </p:nvSpPr>
            <p:spPr>
              <a:xfrm>
                <a:off x="5144948" y="2747380"/>
                <a:ext cx="1379696" cy="106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b="1" kern="1200" spc="-150" dirty="0" smtClean="0">
                    <a:solidFill>
                      <a:srgbClr val="0070C0"/>
                    </a:solidFill>
                  </a:rPr>
                  <a:t>안전보건</a:t>
                </a:r>
                <a:endParaRPr lang="en-US" altLang="ko-KR" b="1" kern="1200" spc="-15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b="1" spc="-150" dirty="0" smtClean="0">
                    <a:solidFill>
                      <a:srgbClr val="0070C0"/>
                    </a:solidFill>
                  </a:rPr>
                  <a:t>총괄책임자 지정</a:t>
                </a:r>
                <a:endParaRPr lang="en-US" altLang="ko-KR" b="1" kern="1200" spc="-150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33625" y="1806710"/>
              <a:ext cx="6134100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관계수급인 근로자가 </a:t>
              </a:r>
              <a:r>
                <a:rPr lang="ko-KR" altLang="en-US" sz="1600" b="1" dirty="0" smtClean="0"/>
                <a:t>도급인의 사업장</a:t>
              </a:r>
              <a:r>
                <a:rPr lang="ko-KR" altLang="en-US" sz="1600" dirty="0" smtClean="0"/>
                <a:t>에서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작업을 하는 경우에 그 사업장의 </a:t>
              </a:r>
              <a:r>
                <a:rPr lang="ko-KR" altLang="en-US" sz="1600" b="1" dirty="0" smtClean="0"/>
                <a:t>안전보건관리책임자</a:t>
              </a:r>
              <a:r>
                <a:rPr lang="ko-KR" altLang="en-US" sz="1600" dirty="0" smtClean="0"/>
                <a:t>를 도급인의 근로자와 관계수급인 근로자의 산재예방 업무를 총괄 관리하는 </a:t>
              </a:r>
              <a:r>
                <a:rPr lang="ko-KR" altLang="en-US" sz="1600" b="1" dirty="0" smtClean="0"/>
                <a:t>안전보건총괄책임자로 지정</a:t>
              </a:r>
              <a:r>
                <a:rPr lang="ko-KR" altLang="en-US" sz="1600" dirty="0" smtClean="0"/>
                <a:t>하여야 함</a:t>
              </a:r>
              <a:endParaRPr lang="ko-KR" altLang="en-US" sz="1600" kern="1200" spc="-150" dirty="0">
                <a:latin typeface="+mj-ea"/>
                <a:ea typeface="+mj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14375" y="4443331"/>
            <a:ext cx="8429625" cy="1052596"/>
            <a:chOff x="714375" y="2649756"/>
            <a:chExt cx="8429625" cy="1052596"/>
          </a:xfrm>
        </p:grpSpPr>
        <p:sp>
          <p:nvSpPr>
            <p:cNvPr id="23" name="Text Box 224"/>
            <p:cNvSpPr txBox="1">
              <a:spLocks noChangeArrowheads="1"/>
            </p:cNvSpPr>
            <p:nvPr/>
          </p:nvSpPr>
          <p:spPr bwMode="auto">
            <a:xfrm>
              <a:off x="714375" y="2649756"/>
              <a:ext cx="8429625" cy="1052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»                </a:t>
              </a:r>
              <a:r>
                <a:rPr lang="ko-KR" altLang="en-US" sz="1600" spc="-150" dirty="0" smtClean="0"/>
                <a:t>① </a:t>
              </a:r>
              <a:r>
                <a:rPr lang="ko-KR" altLang="en-US" sz="1600" b="1" dirty="0" err="1" smtClean="0"/>
                <a:t>상시근로자</a:t>
              </a:r>
              <a:r>
                <a:rPr lang="en-US" altLang="ko-KR" sz="1600" dirty="0" smtClean="0"/>
                <a:t>(</a:t>
              </a:r>
              <a:r>
                <a:rPr lang="ko-KR" altLang="en-US" sz="1600" dirty="0" err="1" smtClean="0"/>
                <a:t>수급인에게</a:t>
              </a:r>
              <a:r>
                <a:rPr lang="ko-KR" altLang="en-US" sz="1600" dirty="0" smtClean="0"/>
                <a:t> 고용된 근로자 포함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가 </a:t>
              </a:r>
              <a:r>
                <a:rPr lang="en-US" altLang="ko-KR" sz="1600" b="1" dirty="0" smtClean="0"/>
                <a:t>100</a:t>
              </a:r>
              <a:r>
                <a:rPr lang="ko-KR" altLang="en-US" sz="1600" b="1" dirty="0" smtClean="0"/>
                <a:t>명* 이상</a:t>
              </a:r>
              <a:r>
                <a:rPr lang="ko-KR" altLang="en-US" sz="1600" dirty="0" smtClean="0"/>
                <a:t>인 사업</a:t>
              </a:r>
              <a:endParaRPr lang="en-US" altLang="ko-KR" sz="1600" spc="-15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b="1" spc="-150" dirty="0" smtClean="0"/>
                <a:t>                                   </a:t>
              </a:r>
              <a:r>
                <a:rPr lang="ko-KR" altLang="en-US" sz="1600" spc="-150" dirty="0" smtClean="0"/>
                <a:t>②</a:t>
              </a:r>
              <a:r>
                <a:rPr lang="ko-KR" altLang="en-US" sz="1600" b="1" spc="-150" dirty="0" smtClean="0"/>
                <a:t> 총 공사금액</a:t>
              </a:r>
              <a:r>
                <a:rPr lang="en-US" altLang="ko-KR" sz="1600" spc="-150" dirty="0" smtClean="0"/>
                <a:t>(</a:t>
              </a:r>
              <a:r>
                <a:rPr lang="ko-KR" altLang="en-US" sz="1600" dirty="0" smtClean="0"/>
                <a:t>수급인 공사금액 포함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이</a:t>
              </a:r>
              <a:r>
                <a:rPr lang="en-US" altLang="ko-KR" sz="1600" b="1" dirty="0" smtClean="0"/>
                <a:t>20</a:t>
              </a:r>
              <a:r>
                <a:rPr lang="ko-KR" altLang="en-US" sz="1600" b="1" dirty="0" err="1" smtClean="0"/>
                <a:t>억원</a:t>
              </a:r>
              <a:r>
                <a:rPr lang="ko-KR" altLang="en-US" sz="1600" b="1" dirty="0" smtClean="0"/>
                <a:t> 이상</a:t>
              </a:r>
              <a:r>
                <a:rPr lang="ko-KR" altLang="en-US" sz="1600" dirty="0" smtClean="0"/>
                <a:t>인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건설업</a:t>
              </a:r>
              <a:endParaRPr lang="en-US" altLang="ko-KR" sz="160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dirty="0" smtClean="0"/>
                <a:t>                     </a:t>
              </a:r>
              <a:r>
                <a:rPr lang="ko-KR" altLang="en-US" sz="1400" dirty="0" smtClean="0"/>
                <a:t>* 선박 및 보트 </a:t>
              </a:r>
              <a:r>
                <a:rPr lang="ko-KR" altLang="en-US" sz="1400" dirty="0" err="1" smtClean="0"/>
                <a:t>건조업</a:t>
              </a:r>
              <a:r>
                <a:rPr lang="en-US" altLang="ko-KR" sz="1400" dirty="0" smtClean="0"/>
                <a:t>, 1</a:t>
              </a:r>
              <a:r>
                <a:rPr lang="ko-KR" altLang="en-US" sz="1400" dirty="0" smtClean="0"/>
                <a:t>차 금속 제조업 및 </a:t>
              </a:r>
              <a:r>
                <a:rPr lang="ko-KR" altLang="en-US" sz="1400" dirty="0" err="1" smtClean="0"/>
                <a:t>토사석</a:t>
              </a:r>
              <a:r>
                <a:rPr lang="ko-KR" altLang="en-US" sz="1400" dirty="0" smtClean="0"/>
                <a:t> 광업의 경우는 </a:t>
              </a:r>
              <a:r>
                <a:rPr lang="en-US" altLang="ko-KR" sz="1400" dirty="0" smtClean="0"/>
                <a:t>50</a:t>
              </a:r>
              <a:r>
                <a:rPr lang="ko-KR" altLang="en-US" sz="1400" dirty="0" smtClean="0"/>
                <a:t>명</a:t>
              </a:r>
              <a:endParaRPr lang="en-US" altLang="ko-KR" sz="1400" kern="1200" cap="all" spc="-1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90600" y="2743200"/>
              <a:ext cx="628650" cy="2762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atin typeface="+mj-ea"/>
                  <a:ea typeface="+mj-ea"/>
                </a:rPr>
                <a:t>대상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714375" y="5500606"/>
            <a:ext cx="8429625" cy="704616"/>
            <a:chOff x="714375" y="2649756"/>
            <a:chExt cx="8429625" cy="704616"/>
          </a:xfrm>
        </p:grpSpPr>
        <p:sp>
          <p:nvSpPr>
            <p:cNvPr id="26" name="Text Box 224"/>
            <p:cNvSpPr txBox="1">
              <a:spLocks noChangeArrowheads="1"/>
            </p:cNvSpPr>
            <p:nvPr/>
          </p:nvSpPr>
          <p:spPr bwMode="auto">
            <a:xfrm>
              <a:off x="714375" y="2649756"/>
              <a:ext cx="8429625" cy="7046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»                </a:t>
              </a:r>
              <a:r>
                <a:rPr lang="ko-KR" altLang="en-US" sz="1600" dirty="0" smtClean="0"/>
                <a:t>위험성평가 실시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작업 중지 및 재개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도급사업 시의 안전보건조치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수급인의</a:t>
              </a:r>
              <a:endParaRPr lang="en-US" altLang="ko-KR" sz="160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dirty="0" smtClean="0"/>
                <a:t>                   </a:t>
              </a:r>
              <a:r>
                <a:rPr lang="ko-KR" altLang="en-US" sz="1600" dirty="0" smtClean="0"/>
                <a:t> 산업안전보건관리비 집행 감독 등</a:t>
              </a:r>
              <a:endParaRPr lang="en-US" altLang="ko-KR" sz="1600" b="1" spc="-150" dirty="0" smtClean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990600" y="2743200"/>
              <a:ext cx="628650" cy="2762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atin typeface="+mj-ea"/>
                  <a:ea typeface="+mj-ea"/>
                </a:rPr>
                <a:t>업무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28" name="Text Box 224"/>
          <p:cNvSpPr txBox="1">
            <a:spLocks noChangeArrowheads="1"/>
          </p:cNvSpPr>
          <p:nvPr/>
        </p:nvSpPr>
        <p:spPr bwMode="auto">
          <a:xfrm>
            <a:off x="809626" y="4012765"/>
            <a:ext cx="7753350" cy="38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 smtClean="0">
                <a:latin typeface="+mj-ea"/>
                <a:ea typeface="+mj-ea"/>
              </a:rPr>
              <a:t>* 안전보건총괄책임자를 지정한 경우 안전총괄책임자</a:t>
            </a:r>
            <a:r>
              <a:rPr lang="en-US" altLang="ko-KR" sz="1400" dirty="0" smtClean="0">
                <a:latin typeface="+mj-ea"/>
                <a:ea typeface="+mj-ea"/>
              </a:rPr>
              <a:t>(</a:t>
            </a:r>
            <a:r>
              <a:rPr lang="ko-KR" altLang="en-US" sz="1400" dirty="0" smtClean="0">
                <a:latin typeface="+mj-ea"/>
                <a:ea typeface="+mj-ea"/>
              </a:rPr>
              <a:t>건설기술 진흥법</a:t>
            </a:r>
            <a:r>
              <a:rPr lang="en-US" altLang="ko-KR" sz="1400" dirty="0" smtClean="0">
                <a:latin typeface="+mj-ea"/>
                <a:ea typeface="+mj-ea"/>
              </a:rPr>
              <a:t>)</a:t>
            </a:r>
            <a:r>
              <a:rPr lang="ko-KR" altLang="en-US" sz="1400" dirty="0" smtClean="0">
                <a:latin typeface="+mj-ea"/>
                <a:ea typeface="+mj-ea"/>
              </a:rPr>
              <a:t>를 둔 것으로 봄</a:t>
            </a:r>
            <a:endParaRPr lang="en-US" altLang="ko-KR" sz="14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08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8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② 도급 관련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Rectangle 12"/>
            <p:cNvSpPr/>
            <p:nvPr/>
          </p:nvSpPr>
          <p:spPr>
            <a:xfrm>
              <a:off x="1333697" y="211857"/>
              <a:ext cx="467725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kern="1200" spc="-150" dirty="0" smtClean="0">
                  <a:solidFill>
                    <a:schemeClr val="accent1">
                      <a:lumMod val="75000"/>
                    </a:schemeClr>
                  </a:solidFill>
                </a:rPr>
                <a:t>도급인의 책임 강화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그룹 45"/>
          <p:cNvGrpSpPr/>
          <p:nvPr/>
        </p:nvGrpSpPr>
        <p:grpSpPr>
          <a:xfrm>
            <a:off x="1003228" y="278461"/>
            <a:ext cx="388292" cy="388290"/>
            <a:chOff x="1003228" y="278461"/>
            <a:chExt cx="388292" cy="388290"/>
          </a:xfrm>
        </p:grpSpPr>
        <p:sp>
          <p:nvSpPr>
            <p:cNvPr id="6" name="Oval 8"/>
            <p:cNvSpPr/>
            <p:nvPr/>
          </p:nvSpPr>
          <p:spPr>
            <a:xfrm>
              <a:off x="1003228" y="278461"/>
              <a:ext cx="388292" cy="388290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C:\Users\Microsoft\Desktop\산업안전보건법_PPT\이미지\저울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98" y="346360"/>
              <a:ext cx="241788" cy="24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752474" y="1171575"/>
            <a:ext cx="2857501" cy="381000"/>
            <a:chOff x="752474" y="1171575"/>
            <a:chExt cx="2857501" cy="381000"/>
          </a:xfrm>
        </p:grpSpPr>
        <p:sp>
          <p:nvSpPr>
            <p:cNvPr id="10" name="오각형 9"/>
            <p:cNvSpPr/>
            <p:nvPr/>
          </p:nvSpPr>
          <p:spPr>
            <a:xfrm>
              <a:off x="752474" y="1171575"/>
              <a:ext cx="2857501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도급인의 의무이행 강화</a:t>
              </a:r>
              <a:endParaRPr lang="ko-KR" altLang="en-US" b="1" spc="-15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12242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224"/>
          <p:cNvSpPr txBox="1">
            <a:spLocks noChangeArrowheads="1"/>
          </p:cNvSpPr>
          <p:nvPr/>
        </p:nvSpPr>
        <p:spPr bwMode="auto">
          <a:xfrm>
            <a:off x="714376" y="1716306"/>
            <a:ext cx="7905750" cy="2874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도급인이 </a:t>
            </a:r>
            <a:r>
              <a:rPr lang="ko-KR" altLang="en-US" sz="1600" b="1" dirty="0" smtClean="0">
                <a:latin typeface="+mj-ea"/>
                <a:ea typeface="+mj-ea"/>
              </a:rPr>
              <a:t>안전</a:t>
            </a:r>
            <a:r>
              <a:rPr lang="en-US" altLang="ko-KR" sz="1600" b="1" dirty="0" smtClean="0"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latin typeface="+mj-ea"/>
                <a:ea typeface="+mj-ea"/>
              </a:rPr>
              <a:t>보건조치 의무를 위반</a:t>
            </a:r>
            <a:r>
              <a:rPr lang="ko-KR" altLang="en-US" sz="1600" dirty="0" smtClean="0">
                <a:latin typeface="+mj-ea"/>
                <a:ea typeface="+mj-ea"/>
              </a:rPr>
              <a:t>한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경우 처벌 수준을 </a:t>
            </a:r>
            <a:r>
              <a:rPr lang="ko-KR" altLang="en-US" sz="1600" b="1" dirty="0" smtClean="0">
                <a:latin typeface="+mj-ea"/>
                <a:ea typeface="+mj-ea"/>
              </a:rPr>
              <a:t>「</a:t>
            </a:r>
            <a:r>
              <a:rPr lang="en-US" altLang="ko-KR" sz="1600" b="1" dirty="0" smtClean="0"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latin typeface="+mj-ea"/>
                <a:ea typeface="+mj-ea"/>
              </a:rPr>
              <a:t>종전</a:t>
            </a:r>
            <a:r>
              <a:rPr lang="en-US" altLang="ko-KR" sz="1600" b="1" dirty="0" smtClean="0">
                <a:latin typeface="+mj-ea"/>
                <a:ea typeface="+mj-ea"/>
              </a:rPr>
              <a:t>) 1</a:t>
            </a:r>
            <a:r>
              <a:rPr lang="ko-KR" altLang="en-US" sz="1600" b="1" dirty="0" smtClean="0">
                <a:latin typeface="+mj-ea"/>
                <a:ea typeface="+mj-ea"/>
              </a:rPr>
              <a:t>년 이하의 징역 또는 </a:t>
            </a:r>
            <a:r>
              <a:rPr lang="en-US" altLang="ko-KR" sz="1600" b="1" dirty="0" smtClean="0">
                <a:latin typeface="+mj-ea"/>
                <a:ea typeface="+mj-ea"/>
              </a:rPr>
              <a:t>1</a:t>
            </a:r>
            <a:r>
              <a:rPr lang="ko-KR" altLang="en-US" sz="1600" b="1" dirty="0" err="1" smtClean="0">
                <a:latin typeface="+mj-ea"/>
                <a:ea typeface="+mj-ea"/>
              </a:rPr>
              <a:t>천만원</a:t>
            </a:r>
            <a:r>
              <a:rPr lang="ko-KR" altLang="en-US" sz="1600" b="1" dirty="0" smtClean="0">
                <a:latin typeface="+mj-ea"/>
                <a:ea typeface="+mj-ea"/>
              </a:rPr>
              <a:t> 이하의 벌금 → </a:t>
            </a:r>
            <a:r>
              <a:rPr lang="en-US" altLang="ko-KR" sz="1600" b="1" dirty="0" smtClean="0"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latin typeface="+mj-ea"/>
                <a:ea typeface="+mj-ea"/>
              </a:rPr>
              <a:t>개정</a:t>
            </a:r>
            <a:r>
              <a:rPr lang="en-US" altLang="ko-KR" sz="1600" b="1" dirty="0" smtClean="0">
                <a:latin typeface="+mj-ea"/>
                <a:ea typeface="+mj-ea"/>
              </a:rPr>
              <a:t>) 3</a:t>
            </a:r>
            <a:r>
              <a:rPr lang="ko-KR" altLang="en-US" sz="1600" b="1" dirty="0" smtClean="0">
                <a:latin typeface="+mj-ea"/>
                <a:ea typeface="+mj-ea"/>
              </a:rPr>
              <a:t>년 이하의 징역 또는 </a:t>
            </a:r>
            <a:r>
              <a:rPr lang="en-US" altLang="ko-KR" sz="1600" b="1" dirty="0" smtClean="0">
                <a:latin typeface="+mj-ea"/>
                <a:ea typeface="+mj-ea"/>
              </a:rPr>
              <a:t>3</a:t>
            </a:r>
            <a:r>
              <a:rPr lang="ko-KR" altLang="en-US" sz="1600" b="1" dirty="0" err="1" smtClean="0">
                <a:latin typeface="+mj-ea"/>
                <a:ea typeface="+mj-ea"/>
              </a:rPr>
              <a:t>천만원</a:t>
            </a:r>
            <a:r>
              <a:rPr lang="ko-KR" altLang="en-US" sz="1600" b="1" dirty="0" smtClean="0">
                <a:latin typeface="+mj-ea"/>
                <a:ea typeface="+mj-ea"/>
              </a:rPr>
              <a:t> 이하의 벌금</a:t>
            </a:r>
            <a:r>
              <a:rPr lang="ko-KR" altLang="en-US" sz="1600" dirty="0" smtClean="0">
                <a:latin typeface="+mj-ea"/>
                <a:ea typeface="+mj-ea"/>
              </a:rPr>
              <a:t>」으로 강화</a:t>
            </a:r>
            <a:r>
              <a:rPr lang="en-US" altLang="ko-KR" sz="1600" dirty="0" smtClean="0">
                <a:latin typeface="+mj-ea"/>
                <a:ea typeface="+mj-ea"/>
              </a:rPr>
              <a:t>(169</a:t>
            </a:r>
            <a:r>
              <a:rPr lang="ko-KR" altLang="en-US" sz="1600" dirty="0" smtClean="0">
                <a:latin typeface="+mj-ea"/>
                <a:ea typeface="+mj-ea"/>
              </a:rPr>
              <a:t>조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ko-KR" altLang="en-US" sz="1600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» </a:t>
            </a:r>
            <a:r>
              <a:rPr lang="ko-KR" altLang="en-US" sz="1600" b="1" dirty="0" smtClean="0">
                <a:latin typeface="+mj-ea"/>
                <a:ea typeface="+mj-ea"/>
              </a:rPr>
              <a:t>안전</a:t>
            </a:r>
            <a:r>
              <a:rPr lang="en-US" altLang="ko-KR" sz="1600" b="1" dirty="0" smtClean="0"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latin typeface="+mj-ea"/>
                <a:ea typeface="+mj-ea"/>
              </a:rPr>
              <a:t>보건조치 의무 위반으로 도급인 자신의 근로자와 관계수급인 근로자가 사망한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 smtClean="0"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 경우 </a:t>
            </a:r>
            <a:r>
              <a:rPr lang="en-US" altLang="ko-KR" sz="1600" b="1" dirty="0" smtClean="0">
                <a:latin typeface="+mj-ea"/>
                <a:ea typeface="+mj-ea"/>
              </a:rPr>
              <a:t>7</a:t>
            </a:r>
            <a:r>
              <a:rPr lang="ko-KR" altLang="en-US" sz="1600" b="1" dirty="0" smtClean="0">
                <a:latin typeface="+mj-ea"/>
                <a:ea typeface="+mj-ea"/>
              </a:rPr>
              <a:t>년 이하의 징역 또는 </a:t>
            </a:r>
            <a:r>
              <a:rPr lang="en-US" altLang="ko-KR" sz="1600" b="1" dirty="0" smtClean="0">
                <a:latin typeface="+mj-ea"/>
                <a:ea typeface="+mj-ea"/>
              </a:rPr>
              <a:t>1</a:t>
            </a:r>
            <a:r>
              <a:rPr lang="ko-KR" altLang="en-US" sz="1600" b="1" dirty="0" err="1" smtClean="0">
                <a:latin typeface="+mj-ea"/>
                <a:ea typeface="+mj-ea"/>
              </a:rPr>
              <a:t>억원</a:t>
            </a:r>
            <a:r>
              <a:rPr lang="ko-KR" altLang="en-US" sz="1600" b="1" dirty="0" smtClean="0">
                <a:latin typeface="+mj-ea"/>
                <a:ea typeface="+mj-ea"/>
              </a:rPr>
              <a:t> 이하의 벌금부과 </a:t>
            </a:r>
            <a:r>
              <a:rPr lang="ko-KR" altLang="en-US" sz="1600" dirty="0" smtClean="0">
                <a:latin typeface="+mj-ea"/>
                <a:ea typeface="+mj-ea"/>
              </a:rPr>
              <a:t>및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5</a:t>
            </a:r>
            <a:r>
              <a:rPr lang="ko-KR" altLang="en-US" sz="1600" dirty="0" smtClean="0">
                <a:latin typeface="+mj-ea"/>
                <a:ea typeface="+mj-ea"/>
              </a:rPr>
              <a:t>년 이내 </a:t>
            </a:r>
            <a:r>
              <a:rPr lang="ko-KR" altLang="en-US" sz="1600" b="1" dirty="0" smtClean="0">
                <a:latin typeface="+mj-ea"/>
                <a:ea typeface="+mj-ea"/>
              </a:rPr>
              <a:t>재범 시</a:t>
            </a:r>
            <a:r>
              <a:rPr lang="ko-KR" altLang="en-US" sz="1600" dirty="0" smtClean="0">
                <a:latin typeface="+mj-ea"/>
                <a:ea typeface="+mj-ea"/>
              </a:rPr>
              <a:t> 그 형의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2</a:t>
            </a:r>
            <a:r>
              <a:rPr lang="ko-KR" altLang="en-US" sz="1600" dirty="0" smtClean="0">
                <a:latin typeface="+mj-ea"/>
                <a:ea typeface="+mj-ea"/>
              </a:rPr>
              <a:t>분의 </a:t>
            </a:r>
            <a:r>
              <a:rPr lang="en-US" altLang="ko-KR" sz="1600" dirty="0" smtClean="0"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atin typeface="+mj-ea"/>
                <a:ea typeface="+mj-ea"/>
              </a:rPr>
              <a:t>까지 </a:t>
            </a:r>
            <a:r>
              <a:rPr lang="ko-KR" altLang="en-US" sz="1600" b="1" dirty="0" smtClean="0">
                <a:latin typeface="+mj-ea"/>
                <a:ea typeface="+mj-ea"/>
              </a:rPr>
              <a:t>가중 규정</a:t>
            </a:r>
            <a:r>
              <a:rPr lang="ko-KR" altLang="en-US" sz="1600" dirty="0" smtClean="0">
                <a:latin typeface="+mj-ea"/>
                <a:ea typeface="+mj-ea"/>
              </a:rPr>
              <a:t>을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신설</a:t>
            </a:r>
            <a:r>
              <a:rPr lang="en-US" altLang="ko-KR" sz="1600" dirty="0" smtClean="0">
                <a:latin typeface="+mj-ea"/>
                <a:ea typeface="+mj-ea"/>
              </a:rPr>
              <a:t>(167</a:t>
            </a:r>
            <a:r>
              <a:rPr lang="ko-KR" altLang="en-US" sz="1600" dirty="0" smtClean="0">
                <a:latin typeface="+mj-ea"/>
                <a:ea typeface="+mj-ea"/>
              </a:rPr>
              <a:t>조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ko-KR" altLang="en-US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» </a:t>
            </a:r>
            <a:r>
              <a:rPr lang="ko-KR" altLang="en-US" sz="1600" dirty="0" smtClean="0">
                <a:latin typeface="+mj-ea"/>
                <a:ea typeface="+mj-ea"/>
              </a:rPr>
              <a:t>유죄의 판결</a:t>
            </a:r>
            <a:r>
              <a:rPr lang="en-US" altLang="ko-KR" sz="1600" dirty="0" smtClean="0">
                <a:latin typeface="+mj-ea"/>
                <a:ea typeface="+mj-ea"/>
              </a:rPr>
              <a:t>(</a:t>
            </a:r>
            <a:r>
              <a:rPr lang="ko-KR" altLang="en-US" sz="1600" dirty="0" smtClean="0">
                <a:latin typeface="+mj-ea"/>
                <a:ea typeface="+mj-ea"/>
              </a:rPr>
              <a:t>선고유예 제외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r>
              <a:rPr lang="ko-KR" altLang="en-US" sz="1600" dirty="0" smtClean="0">
                <a:latin typeface="+mj-ea"/>
                <a:ea typeface="+mj-ea"/>
              </a:rPr>
              <a:t>을 선고하거나 약식명령을 고지하는 경우 </a:t>
            </a:r>
            <a:r>
              <a:rPr lang="en-US" altLang="ko-KR" sz="1600" dirty="0" smtClean="0">
                <a:latin typeface="+mj-ea"/>
                <a:ea typeface="+mj-ea"/>
              </a:rPr>
              <a:t>200</a:t>
            </a:r>
            <a:r>
              <a:rPr lang="ko-KR" altLang="en-US" sz="1600" dirty="0" smtClean="0">
                <a:latin typeface="+mj-ea"/>
                <a:ea typeface="+mj-ea"/>
              </a:rPr>
              <a:t>시간의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 범위 내 산재 예방에 필요한 </a:t>
            </a:r>
            <a:r>
              <a:rPr lang="ko-KR" altLang="en-US" sz="1600" b="1" dirty="0" smtClean="0">
                <a:latin typeface="+mj-ea"/>
                <a:ea typeface="+mj-ea"/>
              </a:rPr>
              <a:t>수강명령 병과 규정</a:t>
            </a:r>
            <a:r>
              <a:rPr lang="ko-KR" altLang="en-US" sz="1600" dirty="0" smtClean="0">
                <a:latin typeface="+mj-ea"/>
                <a:ea typeface="+mj-ea"/>
              </a:rPr>
              <a:t>을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신설</a:t>
            </a:r>
            <a:r>
              <a:rPr lang="en-US" altLang="ko-KR" sz="1600" dirty="0" smtClean="0">
                <a:latin typeface="+mj-ea"/>
                <a:ea typeface="+mj-ea"/>
              </a:rPr>
              <a:t>(174</a:t>
            </a:r>
            <a:r>
              <a:rPr lang="ko-KR" altLang="en-US" sz="1600" dirty="0" smtClean="0">
                <a:latin typeface="+mj-ea"/>
                <a:ea typeface="+mj-ea"/>
              </a:rPr>
              <a:t>조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6146" name="Picture 2" descr="C:\Users\1\Desktop\20년기홍기차장PPT\법개정아이콘\개정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4545013"/>
            <a:ext cx="1987550" cy="135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5" descr="말풍선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8" y="1169445"/>
            <a:ext cx="1261872" cy="141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3395" y="1259416"/>
            <a:ext cx="9681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500" b="1" spc="-150" dirty="0" smtClean="0">
                <a:solidFill>
                  <a:srgbClr val="3B76B1"/>
                </a:solidFill>
                <a:latin typeface="+mj-ea"/>
                <a:ea typeface="+mj-ea"/>
              </a:rPr>
              <a:t>3</a:t>
            </a:r>
            <a:endParaRPr lang="en-US" sz="6500" b="1" kern="1200" spc="-150" dirty="0">
              <a:solidFill>
                <a:srgbClr val="3B76B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02" y="2697865"/>
            <a:ext cx="656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chemeClr val="bg1"/>
                </a:solidFill>
              </a:rPr>
              <a:t>건설업 및 위험 기계</a:t>
            </a:r>
            <a:r>
              <a:rPr lang="ko-KR" altLang="en-US" sz="40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∙기구</a:t>
            </a:r>
            <a:endParaRPr lang="en-US" altLang="ko-KR" sz="4000" b="1" spc="-150" dirty="0" smtClean="0">
              <a:solidFill>
                <a:schemeClr val="bg1"/>
              </a:solidFill>
              <a:latin typeface="맑은 고딕"/>
              <a:ea typeface="맑은 고딕"/>
            </a:endParaRPr>
          </a:p>
          <a:p>
            <a:r>
              <a:rPr lang="ko-KR" altLang="en-US" sz="40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등의 안전 강화</a:t>
            </a:r>
            <a:endParaRPr lang="en-US" altLang="ko-KR" sz="4000" b="1" spc="-15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icrosoft\Desktop\산업안전보건법_PPT\이미지\저울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48" y="5489860"/>
            <a:ext cx="694490" cy="7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3" name="그룹 2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4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③ 건설업 및 위험 기계</a:t>
                </a:r>
                <a:r>
                  <a:rPr lang="en-US" altLang="ko-KR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건설업의 안전보건관리체제 강화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10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70" name="Picture 2" descr="C:\Users\1\Desktop\20년기홍기차장PPT\법개정아이콘\개정5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3150" y="335471"/>
                <a:ext cx="240862" cy="2550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5" name="그룹 24"/>
          <p:cNvGrpSpPr/>
          <p:nvPr/>
        </p:nvGrpSpPr>
        <p:grpSpPr>
          <a:xfrm>
            <a:off x="781051" y="1211481"/>
            <a:ext cx="7772399" cy="1055674"/>
            <a:chOff x="781051" y="1697256"/>
            <a:chExt cx="7772399" cy="1055674"/>
          </a:xfrm>
        </p:grpSpPr>
        <p:sp>
          <p:nvSpPr>
            <p:cNvPr id="16" name="대각선 방향의 모서리가 둥근 사각형 15"/>
            <p:cNvSpPr/>
            <p:nvPr/>
          </p:nvSpPr>
          <p:spPr>
            <a:xfrm>
              <a:off x="781051" y="1809750"/>
              <a:ext cx="1228724" cy="34290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안전관리자</a:t>
              </a:r>
              <a:endParaRPr lang="ko-KR" altLang="en-US" sz="16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055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개정법에서는 </a:t>
              </a:r>
              <a:r>
                <a:rPr lang="ko-KR" altLang="en-US" sz="1600" b="1" dirty="0" smtClean="0"/>
                <a:t>건설업의 안전관리자 선임대상 공사 규모</a:t>
              </a:r>
              <a:r>
                <a:rPr lang="ko-KR" altLang="en-US" sz="1600" dirty="0" smtClean="0"/>
                <a:t>를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「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종전</a:t>
              </a:r>
              <a:r>
                <a:rPr lang="en-US" altLang="ko-KR" sz="1600" dirty="0" smtClean="0"/>
                <a:t>) 120</a:t>
              </a:r>
              <a:r>
                <a:rPr lang="ko-KR" altLang="en-US" sz="1600" dirty="0" smtClean="0"/>
                <a:t>억 → 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개정</a:t>
              </a:r>
              <a:r>
                <a:rPr lang="en-US" altLang="ko-KR" sz="1600" dirty="0" smtClean="0"/>
                <a:t>) </a:t>
              </a:r>
              <a:r>
                <a:rPr lang="en-US" altLang="ko-KR" sz="1600" b="1" dirty="0" smtClean="0"/>
                <a:t>50</a:t>
              </a:r>
              <a:r>
                <a:rPr lang="ko-KR" altLang="en-US" sz="1600" b="1" dirty="0" smtClean="0"/>
                <a:t>억 이상」</a:t>
              </a:r>
              <a:r>
                <a:rPr lang="ko-KR" altLang="en-US" sz="1600" dirty="0" smtClean="0"/>
                <a:t>으로 확대</a:t>
              </a:r>
              <a:r>
                <a:rPr lang="en-US" altLang="ko-KR" sz="1600" dirty="0" smtClean="0"/>
                <a:t>(17</a:t>
              </a:r>
              <a:r>
                <a:rPr lang="ko-KR" altLang="en-US" sz="1600" dirty="0" smtClean="0"/>
                <a:t>조</a:t>
              </a:r>
              <a:r>
                <a:rPr lang="en-US" altLang="ko-KR" sz="1600" dirty="0" smtClean="0"/>
                <a:t>)</a:t>
              </a:r>
              <a:endParaRPr lang="ko-KR" altLang="en-US" sz="1600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400" spc="-50" dirty="0" smtClean="0"/>
                <a:t>* 시행시기</a:t>
              </a:r>
              <a:r>
                <a:rPr lang="en-US" altLang="ko-KR" sz="1400" spc="-50" dirty="0" smtClean="0"/>
                <a:t>: 100</a:t>
              </a:r>
              <a:r>
                <a:rPr lang="ko-KR" altLang="en-US" sz="1400" spc="-50" dirty="0" smtClean="0"/>
                <a:t>억 이상</a:t>
              </a:r>
              <a:r>
                <a:rPr lang="en-US" altLang="ko-KR" sz="1400" spc="-50" dirty="0" smtClean="0"/>
                <a:t>(’20.7.1), 80</a:t>
              </a:r>
              <a:r>
                <a:rPr lang="ko-KR" altLang="en-US" sz="1400" spc="-50" dirty="0" smtClean="0"/>
                <a:t>억 이상</a:t>
              </a:r>
              <a:r>
                <a:rPr lang="en-US" altLang="ko-KR" sz="1400" spc="-50" dirty="0" smtClean="0"/>
                <a:t>(’21.7.1), 60</a:t>
              </a:r>
              <a:r>
                <a:rPr lang="ko-KR" altLang="en-US" sz="1400" spc="-50" dirty="0" smtClean="0"/>
                <a:t>억 이상</a:t>
              </a:r>
              <a:r>
                <a:rPr lang="en-US" altLang="ko-KR" sz="1400" spc="-50" dirty="0" smtClean="0"/>
                <a:t>(’22.7.1), 50</a:t>
              </a:r>
              <a:r>
                <a:rPr lang="ko-KR" altLang="en-US" sz="1400" spc="-50" dirty="0" smtClean="0"/>
                <a:t>억 이상</a:t>
              </a:r>
              <a:r>
                <a:rPr lang="en-US" altLang="ko-KR" sz="1400" spc="-50" dirty="0" smtClean="0"/>
                <a:t>(’23.7.1)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81051" y="2440206"/>
            <a:ext cx="7934324" cy="1742015"/>
            <a:chOff x="781051" y="2802156"/>
            <a:chExt cx="7934324" cy="1742015"/>
          </a:xfrm>
        </p:grpSpPr>
        <p:sp>
          <p:nvSpPr>
            <p:cNvPr id="19" name="대각선 방향의 모서리가 둥근 사각형 18"/>
            <p:cNvSpPr/>
            <p:nvPr/>
          </p:nvSpPr>
          <p:spPr>
            <a:xfrm>
              <a:off x="781051" y="2924175"/>
              <a:ext cx="1200149" cy="51435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안전보건 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600" b="1" spc="-150" dirty="0" err="1" smtClean="0">
                  <a:solidFill>
                    <a:schemeClr val="accent5">
                      <a:lumMod val="50000"/>
                    </a:schemeClr>
                  </a:solidFill>
                </a:rPr>
                <a:t>조정자</a:t>
              </a:r>
              <a:endParaRPr lang="ko-KR" altLang="en-US" sz="16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0" name="Text Box 224"/>
            <p:cNvSpPr txBox="1">
              <a:spLocks noChangeArrowheads="1"/>
            </p:cNvSpPr>
            <p:nvPr/>
          </p:nvSpPr>
          <p:spPr bwMode="auto">
            <a:xfrm>
              <a:off x="2124075" y="2802156"/>
              <a:ext cx="6591300" cy="174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개정법에서는 작업혼재로 인하여 발생 가능한 산재예방 효과 강화를 위해 </a:t>
              </a:r>
              <a:r>
                <a:rPr lang="ko-KR" altLang="en-US" sz="1600" b="1" dirty="0" smtClean="0"/>
                <a:t>건설공사 발주자가 선임하는 </a:t>
              </a:r>
              <a:r>
                <a:rPr lang="ko-KR" altLang="en-US" sz="1600" b="1" dirty="0" err="1" smtClean="0"/>
                <a:t>안전보건조정자</a:t>
              </a:r>
              <a:r>
                <a:rPr lang="ko-KR" altLang="en-US" sz="1600" dirty="0" smtClean="0"/>
                <a:t> </a:t>
              </a:r>
              <a:r>
                <a:rPr lang="ko-KR" altLang="en-US" sz="1600" b="1" dirty="0" smtClean="0"/>
                <a:t>대상</a:t>
              </a:r>
              <a:r>
                <a:rPr lang="ko-KR" altLang="en-US" sz="1600" dirty="0" smtClean="0"/>
                <a:t>을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dirty="0" smtClean="0"/>
                <a:t>「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종전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전기공사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정보통신공사와 그 밖의 건설공사가 같은 장소에서</a:t>
              </a:r>
              <a:endParaRPr lang="en-US" altLang="ko-KR" sz="160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dirty="0" smtClean="0"/>
                <a:t>   </a:t>
              </a:r>
              <a:r>
                <a:rPr lang="ko-KR" altLang="en-US" sz="1600" dirty="0" smtClean="0"/>
                <a:t> 행하여지는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 경우 → 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개정</a:t>
              </a:r>
              <a:r>
                <a:rPr lang="en-US" altLang="ko-KR" sz="1600" dirty="0" smtClean="0"/>
                <a:t>) </a:t>
              </a:r>
              <a:r>
                <a:rPr lang="en-US" altLang="ko-KR" sz="1600" b="1" dirty="0" smtClean="0"/>
                <a:t>2</a:t>
              </a:r>
              <a:r>
                <a:rPr lang="ko-KR" altLang="en-US" sz="1600" b="1" dirty="0" smtClean="0"/>
                <a:t>개 이상의 건설공사가 같은 장소</a:t>
              </a:r>
              <a:r>
                <a:rPr lang="ko-KR" altLang="en-US" sz="1600" dirty="0" smtClean="0"/>
                <a:t>에서 </a:t>
              </a:r>
              <a:endParaRPr lang="en-US" altLang="ko-KR" sz="160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dirty="0" smtClean="0"/>
                <a:t>    </a:t>
              </a:r>
              <a:r>
                <a:rPr lang="ko-KR" altLang="en-US" sz="1600" dirty="0" smtClean="0"/>
                <a:t>행하여지는 경우」로 변경</a:t>
              </a:r>
              <a:r>
                <a:rPr lang="en-US" altLang="ko-KR" sz="1600" dirty="0" smtClean="0"/>
                <a:t>(68</a:t>
              </a:r>
              <a:r>
                <a:rPr lang="ko-KR" altLang="en-US" sz="1600" dirty="0" smtClean="0"/>
                <a:t>조</a:t>
              </a:r>
              <a:r>
                <a:rPr lang="en-US" altLang="ko-KR" sz="1600" dirty="0" smtClean="0"/>
                <a:t>)</a:t>
              </a:r>
              <a:endParaRPr lang="en-US" altLang="ko-KR" sz="1400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81051" y="4364256"/>
            <a:ext cx="7934324" cy="1655838"/>
            <a:chOff x="781051" y="2802156"/>
            <a:chExt cx="7934324" cy="1655838"/>
          </a:xfrm>
        </p:grpSpPr>
        <p:sp>
          <p:nvSpPr>
            <p:cNvPr id="23" name="대각선 방향의 모서리가 둥근 사각형 22"/>
            <p:cNvSpPr/>
            <p:nvPr/>
          </p:nvSpPr>
          <p:spPr>
            <a:xfrm>
              <a:off x="781051" y="2924175"/>
              <a:ext cx="1200149" cy="51435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관계수급인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의 요청</a:t>
              </a:r>
              <a:endParaRPr lang="ko-KR" altLang="en-US" sz="16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Text Box 224"/>
            <p:cNvSpPr txBox="1">
              <a:spLocks noChangeArrowheads="1"/>
            </p:cNvSpPr>
            <p:nvPr/>
          </p:nvSpPr>
          <p:spPr bwMode="auto">
            <a:xfrm>
              <a:off x="2124075" y="2802156"/>
              <a:ext cx="6591300" cy="16558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가설구조물*의 붕괴 등으로 산업재해 발생 위험이나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건설공사가 지연되는 사유**</a:t>
              </a:r>
              <a:r>
                <a:rPr lang="ko-KR" altLang="en-US" sz="1600" dirty="0" err="1" smtClean="0"/>
                <a:t>로</a:t>
              </a:r>
              <a:r>
                <a:rPr lang="ko-KR" altLang="en-US" sz="1600" dirty="0" smtClean="0"/>
                <a:t> 산업재해 예방을 위해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①설계변경</a:t>
              </a:r>
              <a:r>
                <a:rPr lang="en-US" altLang="ko-KR" sz="1600" dirty="0" smtClean="0"/>
                <a:t>(71</a:t>
              </a:r>
              <a:r>
                <a:rPr lang="ko-KR" altLang="en-US" sz="1600" dirty="0" smtClean="0"/>
                <a:t>조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이나 ②공사기간의 연장</a:t>
              </a:r>
              <a:r>
                <a:rPr lang="en-US" altLang="ko-KR" sz="1600" dirty="0" smtClean="0"/>
                <a:t>(70</a:t>
              </a:r>
              <a:r>
                <a:rPr lang="ko-KR" altLang="en-US" sz="1600" dirty="0" smtClean="0"/>
                <a:t>조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을 요청할 수 있는 대상을 </a:t>
              </a:r>
              <a:r>
                <a:rPr lang="ko-KR" altLang="en-US" sz="1600" dirty="0" err="1" smtClean="0"/>
                <a:t>관계수급인까지</a:t>
              </a:r>
              <a:r>
                <a:rPr lang="ko-KR" altLang="en-US" sz="1600" dirty="0" smtClean="0"/>
                <a:t> 확대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/>
                <a:t>   * 높이 </a:t>
              </a:r>
              <a:r>
                <a:rPr lang="en-US" altLang="ko-KR" sz="1400" dirty="0" smtClean="0"/>
                <a:t>31m </a:t>
              </a:r>
              <a:r>
                <a:rPr lang="ko-KR" altLang="en-US" sz="1400" dirty="0" smtClean="0"/>
                <a:t>이상의 비계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높이 </a:t>
              </a:r>
              <a:r>
                <a:rPr lang="en-US" altLang="ko-KR" sz="1400" dirty="0" smtClean="0"/>
                <a:t>6m </a:t>
              </a:r>
              <a:r>
                <a:rPr lang="ko-KR" altLang="en-US" sz="1400" dirty="0" smtClean="0"/>
                <a:t>이상인 거푸집 </a:t>
              </a:r>
              <a:r>
                <a:rPr lang="ko-KR" altLang="en-US" sz="1400" dirty="0" err="1" smtClean="0"/>
                <a:t>동바리</a:t>
              </a:r>
              <a:r>
                <a:rPr lang="ko-KR" altLang="en-US" sz="1400" dirty="0" smtClean="0"/>
                <a:t> 등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400" dirty="0" smtClean="0"/>
                <a:t>** 태풍</a:t>
              </a:r>
              <a:r>
                <a:rPr lang="en-US" altLang="ko-KR" sz="1400" dirty="0" smtClean="0"/>
                <a:t>·</a:t>
              </a:r>
              <a:r>
                <a:rPr lang="ko-KR" altLang="en-US" sz="1400" dirty="0" smtClean="0"/>
                <a:t>홍수 등 악천후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전쟁</a:t>
              </a:r>
              <a:r>
                <a:rPr lang="en-US" altLang="ko-KR" sz="1400" dirty="0" smtClean="0"/>
                <a:t>·</a:t>
              </a:r>
              <a:r>
                <a:rPr lang="ko-KR" altLang="en-US" sz="1400" dirty="0" smtClean="0"/>
                <a:t>사변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지진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화재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전염병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폭동 등</a:t>
              </a:r>
              <a:endParaRPr lang="en-US" altLang="ko-KR" sz="1400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9" name="그룹 8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10" name="그룹 9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4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③ 건설업 및 위험 기계</a:t>
                </a:r>
                <a:r>
                  <a:rPr lang="en-US" altLang="ko-KR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위험 기계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그룹 12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12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 descr="C:\Users\1\Desktop\20년기홍기차장PPT\법개정아이콘\개정5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3150" y="335471"/>
                <a:ext cx="240862" cy="2550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6" name="그룹 15"/>
          <p:cNvGrpSpPr/>
          <p:nvPr/>
        </p:nvGrpSpPr>
        <p:grpSpPr>
          <a:xfrm>
            <a:off x="781051" y="1211481"/>
            <a:ext cx="7772399" cy="2603790"/>
            <a:chOff x="781051" y="1697256"/>
            <a:chExt cx="7772399" cy="2603790"/>
          </a:xfrm>
        </p:grpSpPr>
        <p:sp>
          <p:nvSpPr>
            <p:cNvPr id="17" name="대각선 방향의 모서리가 둥근 사각형 16"/>
            <p:cNvSpPr/>
            <p:nvPr/>
          </p:nvSpPr>
          <p:spPr>
            <a:xfrm>
              <a:off x="781051" y="1809749"/>
              <a:ext cx="1228724" cy="523875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타워크레인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 강화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(82</a:t>
              </a:r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endParaRPr lang="ko-KR" altLang="en-US" sz="14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26037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b="1" dirty="0" smtClean="0"/>
                <a:t>타워크레인</a:t>
              </a:r>
              <a:r>
                <a:rPr lang="ko-KR" altLang="en-US" sz="1600" dirty="0" smtClean="0"/>
                <a:t> 등의 </a:t>
              </a:r>
              <a:r>
                <a:rPr lang="ko-KR" altLang="en-US" sz="1600" b="1" dirty="0" smtClean="0"/>
                <a:t>임대업체</a:t>
              </a:r>
              <a:r>
                <a:rPr lang="en-US" altLang="ko-KR" sz="1600" b="1" dirty="0" smtClean="0"/>
                <a:t>, </a:t>
              </a:r>
              <a:r>
                <a:rPr lang="ko-KR" altLang="en-US" sz="1600" b="1" dirty="0" smtClean="0"/>
                <a:t>설치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해체업체</a:t>
              </a:r>
              <a:r>
                <a:rPr lang="ko-KR" altLang="en-US" sz="1600" dirty="0" smtClean="0"/>
                <a:t>는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영세소규모 사업주로 </a:t>
              </a:r>
              <a:r>
                <a:rPr lang="ko-KR" altLang="en-US" sz="1600" b="1" dirty="0" smtClean="0"/>
                <a:t>작업자 숙련도가 낮고 안전작업 절차 </a:t>
              </a:r>
              <a:r>
                <a:rPr lang="ko-KR" altLang="en-US" sz="1600" b="1" dirty="0" err="1" smtClean="0"/>
                <a:t>미준수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등 안전관리에 취약하여 다수의 산업재해가 발생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dirty="0" smtClean="0"/>
                <a:t>이에 개정법에서는 </a:t>
              </a:r>
              <a:r>
                <a:rPr lang="ko-KR" altLang="en-US" sz="1600" b="1" dirty="0" smtClean="0"/>
                <a:t>타워크레인 설치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err="1" smtClean="0"/>
                <a:t>해체업</a:t>
              </a:r>
              <a:r>
                <a:rPr lang="ko-KR" altLang="en-US" sz="1600" b="1" dirty="0" smtClean="0"/>
                <a:t> 등록제 신설</a:t>
              </a:r>
              <a:r>
                <a:rPr lang="ko-KR" altLang="en-US" sz="1600" dirty="0" smtClean="0"/>
                <a:t>을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통해</a:t>
              </a:r>
              <a:endParaRPr lang="en-US" altLang="ko-KR" sz="1600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600" b="1" dirty="0" smtClean="0"/>
                <a:t>  </a:t>
              </a:r>
              <a:r>
                <a:rPr lang="ko-KR" altLang="en-US" sz="1600" b="1" dirty="0" smtClean="0"/>
                <a:t> </a:t>
              </a:r>
              <a:r>
                <a:rPr lang="ko-KR" altLang="en-US" sz="1600" spc="-50" dirty="0" smtClean="0"/>
                <a:t>숙련도 높은 업체가 안전수칙을 준수하며 설치</a:t>
              </a:r>
              <a:r>
                <a:rPr lang="en-US" altLang="ko-KR" sz="1600" spc="-50" dirty="0" smtClean="0"/>
                <a:t>·</a:t>
              </a:r>
              <a:r>
                <a:rPr lang="ko-KR" altLang="en-US" sz="1600" spc="-50" dirty="0" smtClean="0"/>
                <a:t>해체 작업 등을 하도록</a:t>
              </a:r>
              <a:r>
                <a:rPr lang="en-US" altLang="ko-KR" sz="1600" spc="-50" dirty="0" smtClean="0"/>
                <a:t> </a:t>
              </a:r>
              <a:r>
                <a:rPr lang="ko-KR" altLang="en-US" sz="1600" spc="-50" dirty="0" smtClean="0"/>
                <a:t>함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dirty="0" smtClean="0"/>
                <a:t>아울러 </a:t>
              </a:r>
              <a:r>
                <a:rPr lang="ko-KR" altLang="en-US" sz="1600" b="1" dirty="0" smtClean="0"/>
                <a:t>건설공사도급인</a:t>
              </a:r>
              <a:r>
                <a:rPr lang="ko-KR" altLang="en-US" sz="1600" dirty="0" smtClean="0"/>
                <a:t>에게 자신의 사업장에 </a:t>
              </a:r>
              <a:r>
                <a:rPr lang="ko-KR" altLang="en-US" sz="1600" b="1" dirty="0" smtClean="0"/>
                <a:t>타워크레인</a:t>
              </a:r>
              <a:r>
                <a:rPr lang="en-US" altLang="ko-KR" sz="1600" b="1" dirty="0" smtClean="0"/>
                <a:t>, </a:t>
              </a:r>
              <a:r>
                <a:rPr lang="ko-KR" altLang="en-US" sz="1600" b="1" dirty="0" smtClean="0"/>
                <a:t>항타기 및</a:t>
              </a:r>
              <a:endParaRPr lang="en-US" altLang="ko-KR" sz="1600" b="1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600" b="1" dirty="0" smtClean="0"/>
                <a:t>  </a:t>
              </a:r>
              <a:r>
                <a:rPr lang="ko-KR" altLang="en-US" sz="1600" b="1" dirty="0" smtClean="0"/>
                <a:t> </a:t>
              </a:r>
              <a:r>
                <a:rPr lang="ko-KR" altLang="en-US" sz="1600" b="1" dirty="0" err="1" smtClean="0"/>
                <a:t>항발기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등이 </a:t>
              </a:r>
              <a:r>
                <a:rPr lang="ko-KR" altLang="en-US" sz="1600" b="1" dirty="0" smtClean="0"/>
                <a:t>설치</a:t>
              </a:r>
              <a:r>
                <a:rPr lang="ko-KR" altLang="en-US" sz="1600" dirty="0" smtClean="0"/>
                <a:t>되어 있거나 </a:t>
              </a:r>
              <a:r>
                <a:rPr lang="ko-KR" altLang="en-US" sz="1600" b="1" dirty="0" smtClean="0"/>
                <a:t>작동</a:t>
              </a:r>
              <a:r>
                <a:rPr lang="ko-KR" altLang="en-US" sz="1600" dirty="0" smtClean="0"/>
                <a:t>하는 경우 또는 이를 </a:t>
              </a:r>
              <a:r>
                <a:rPr lang="ko-KR" altLang="en-US" sz="1600" b="1" dirty="0" smtClean="0"/>
                <a:t>설치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해체</a:t>
              </a:r>
              <a:r>
                <a:rPr lang="en-US" altLang="ko-KR" sz="1600" b="1" dirty="0" smtClean="0"/>
                <a:t>·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600" b="1" dirty="0" smtClean="0"/>
                <a:t>   </a:t>
              </a:r>
              <a:r>
                <a:rPr lang="ko-KR" altLang="en-US" sz="1600" b="1" dirty="0" smtClean="0"/>
                <a:t>조립 작업 시 필요한 안전보건조치 의무</a:t>
              </a:r>
              <a:r>
                <a:rPr lang="ko-KR" altLang="en-US" sz="1600" dirty="0" smtClean="0"/>
                <a:t>를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신설함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81051" y="4145181"/>
            <a:ext cx="7772399" cy="1846659"/>
            <a:chOff x="781051" y="1697256"/>
            <a:chExt cx="7772399" cy="1846659"/>
          </a:xfrm>
        </p:grpSpPr>
        <p:sp>
          <p:nvSpPr>
            <p:cNvPr id="20" name="대각선 방향의 모서리가 둥근 사각형 19"/>
            <p:cNvSpPr/>
            <p:nvPr/>
          </p:nvSpPr>
          <p:spPr>
            <a:xfrm>
              <a:off x="781051" y="1809749"/>
              <a:ext cx="1228724" cy="523875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지게차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안전강화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(80</a:t>
              </a:r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endParaRPr lang="ko-KR" altLang="en-US" sz="14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846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smtClean="0"/>
                <a:t>사업장에서 </a:t>
              </a:r>
              <a:r>
                <a:rPr lang="ko-KR" altLang="en-US" sz="1600" dirty="0" err="1" smtClean="0"/>
                <a:t>중량물</a:t>
              </a:r>
              <a:r>
                <a:rPr lang="ko-KR" altLang="en-US" sz="1600" dirty="0" smtClean="0"/>
                <a:t> 운반목적으로 사용하는 </a:t>
              </a:r>
              <a:r>
                <a:rPr lang="ko-KR" altLang="en-US" sz="1600" b="1" dirty="0" smtClean="0"/>
                <a:t>지게차의 위험을 방지</a:t>
              </a:r>
              <a:r>
                <a:rPr lang="ko-KR" altLang="en-US" sz="1600" dirty="0" smtClean="0"/>
                <a:t>하기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위해 안전장치 설치와 운전자 교육이수 신설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/>
                <a:t>   * 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안전장치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후진경보기</a:t>
              </a:r>
              <a:r>
                <a:rPr lang="en-US" altLang="ko-KR" sz="1400" dirty="0" smtClean="0"/>
                <a:t>·</a:t>
              </a:r>
              <a:r>
                <a:rPr lang="ko-KR" altLang="en-US" sz="1400" dirty="0" err="1" smtClean="0"/>
                <a:t>경광등</a:t>
              </a:r>
              <a:r>
                <a:rPr lang="ko-KR" altLang="en-US" sz="1400" dirty="0" smtClean="0"/>
                <a:t> </a:t>
              </a:r>
              <a:r>
                <a:rPr lang="ko-KR" altLang="en-US" sz="1400" dirty="0" smtClean="0">
                  <a:solidFill>
                    <a:srgbClr val="FF0000"/>
                  </a:solidFill>
                </a:rPr>
                <a:t>또는</a:t>
              </a:r>
              <a:r>
                <a:rPr lang="ko-KR" altLang="en-US" sz="1400" dirty="0" smtClean="0"/>
                <a:t> 후방감지기 설치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/>
                <a:t>** 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교육이수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사업장에서 사용하는 지게차 중 건설기계관리법에 적용 받지 않는</a:t>
              </a:r>
              <a:endParaRPr lang="en-US" altLang="ko-KR" sz="1400" dirty="0" smtClean="0"/>
            </a:p>
            <a:p>
              <a:pPr>
                <a:lnSpc>
                  <a:spcPct val="120000"/>
                </a:lnSpc>
              </a:pPr>
              <a:r>
                <a:rPr lang="ko-KR" altLang="en-US" sz="1400" dirty="0" smtClean="0">
                  <a:solidFill>
                    <a:srgbClr val="FF0000"/>
                  </a:solidFill>
                </a:rPr>
                <a:t>      지게차 운전자는 </a:t>
              </a:r>
              <a:r>
                <a:rPr lang="ko-KR" altLang="en-US" sz="1400" dirty="0" smtClean="0"/>
                <a:t>국가기술자격법에 따른 지게차 운전기능사 자격이 있거나    </a:t>
              </a:r>
              <a:endParaRPr lang="en-US" altLang="ko-KR" sz="1400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400" dirty="0"/>
                <a:t> </a:t>
              </a:r>
              <a:r>
                <a:rPr lang="en-US" altLang="ko-KR" sz="1400" dirty="0" smtClean="0"/>
                <a:t>     </a:t>
              </a:r>
              <a:r>
                <a:rPr lang="ko-KR" altLang="en-US" sz="1400" dirty="0" smtClean="0"/>
                <a:t>지게차 소형건설기계교육기관이 실시하는 교육을 이수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pic>
        <p:nvPicPr>
          <p:cNvPr id="8194" name="Picture 2" descr="C:\Users\1\Desktop\20년기홍기차장PPT\법개정아이콘\개정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90163"/>
            <a:ext cx="958418" cy="101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9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③ 건설업 및 위험 기계</a:t>
                </a:r>
                <a:r>
                  <a:rPr lang="en-US" altLang="ko-KR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위험 기계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12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5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3150" y="335471"/>
                <a:ext cx="240862" cy="2550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781051" y="1211481"/>
            <a:ext cx="8048624" cy="1938992"/>
            <a:chOff x="781051" y="1697256"/>
            <a:chExt cx="8048624" cy="1938992"/>
          </a:xfrm>
        </p:grpSpPr>
        <p:sp>
          <p:nvSpPr>
            <p:cNvPr id="11" name="대각선 방향의 모서리가 둥근 사각형 10"/>
            <p:cNvSpPr/>
            <p:nvPr/>
          </p:nvSpPr>
          <p:spPr>
            <a:xfrm>
              <a:off x="781051" y="1809749"/>
              <a:ext cx="1228724" cy="523875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고소작업대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 강화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(81</a:t>
              </a:r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endParaRPr lang="ko-KR" altLang="en-US" sz="14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2114548" y="1697256"/>
              <a:ext cx="6715127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smtClean="0"/>
                <a:t>지게차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리프트 등 </a:t>
              </a:r>
              <a:r>
                <a:rPr lang="en-US" altLang="ko-KR" sz="1600" dirty="0" smtClean="0"/>
                <a:t>24</a:t>
              </a:r>
              <a:r>
                <a:rPr lang="ko-KR" altLang="en-US" sz="1600" dirty="0" smtClean="0"/>
                <a:t>종류*의 기계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기구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설비 및 건축물 등을 타인에게 대여하거나 대여받는 자가 필요한 안전조치 및 보건조치 하여야 하는 대상품목은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spc="-50" dirty="0" smtClean="0"/>
                <a:t>종전 ‘그 밖에 산업재해보상보험 및 예방심의위원회 심의를 거쳐 </a:t>
              </a:r>
              <a:r>
                <a:rPr lang="ko-KR" altLang="en-US" sz="1600" spc="-50" dirty="0" err="1" smtClean="0"/>
                <a:t>고용부</a:t>
              </a:r>
              <a:endParaRPr lang="en-US" altLang="ko-KR" sz="1600" spc="-50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장관이 정하여 고시하는 기계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기구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설비 및 건축물 등’이 삭제되고</a:t>
              </a:r>
              <a:endParaRPr lang="en-US" altLang="ko-KR" sz="1600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재해율이 높은 </a:t>
              </a:r>
              <a:r>
                <a:rPr lang="ko-KR" altLang="en-US" sz="1600" b="1" dirty="0" smtClean="0"/>
                <a:t>고소작업대가 추가</a:t>
              </a:r>
              <a:r>
                <a:rPr lang="ko-KR" altLang="en-US" sz="1600" dirty="0" smtClean="0"/>
                <a:t>되었음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28675" y="3295652"/>
            <a:ext cx="7648575" cy="2390774"/>
            <a:chOff x="828675" y="3295652"/>
            <a:chExt cx="7648575" cy="239077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828675" y="3295652"/>
              <a:ext cx="7648575" cy="2390774"/>
            </a:xfrm>
            <a:prstGeom prst="roundRect">
              <a:avLst>
                <a:gd name="adj" fmla="val 4783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 Box 224"/>
            <p:cNvSpPr txBox="1">
              <a:spLocks noChangeArrowheads="1"/>
            </p:cNvSpPr>
            <p:nvPr/>
          </p:nvSpPr>
          <p:spPr bwMode="auto">
            <a:xfrm>
              <a:off x="1047749" y="3402231"/>
              <a:ext cx="2514602" cy="21390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  <a:latin typeface="맑은 고딕"/>
                  <a:ea typeface="맑은 고딕"/>
                </a:rPr>
                <a:t>*</a:t>
              </a:r>
              <a:r>
                <a:rPr lang="en-US" altLang="ko-KR" sz="1400" b="1" dirty="0" smtClean="0">
                  <a:solidFill>
                    <a:srgbClr val="00B0F0"/>
                  </a:solidFill>
                </a:rPr>
                <a:t>24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종류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+mj-ea"/>
                  <a:ea typeface="+mj-ea"/>
                </a:rPr>
                <a:t>1.</a:t>
              </a:r>
              <a:r>
                <a:rPr lang="ko-KR" altLang="en-US" sz="1400" dirty="0" smtClean="0">
                  <a:latin typeface="+mj-ea"/>
                  <a:ea typeface="+mj-ea"/>
                </a:rPr>
                <a:t>사무실 및 공장용 건축물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2.</a:t>
              </a:r>
              <a:r>
                <a:rPr lang="ko-KR" altLang="en-US" sz="1400" dirty="0" smtClean="0">
                  <a:latin typeface="+mj-ea"/>
                  <a:ea typeface="+mj-ea"/>
                </a:rPr>
                <a:t>이동식 크레인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3.</a:t>
              </a:r>
              <a:r>
                <a:rPr lang="ko-KR" altLang="en-US" sz="1400" dirty="0" smtClean="0">
                  <a:latin typeface="+mj-ea"/>
                  <a:ea typeface="+mj-ea"/>
                </a:rPr>
                <a:t>타워크레인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4.</a:t>
              </a:r>
              <a:r>
                <a:rPr lang="ko-KR" altLang="en-US" sz="1400" dirty="0" smtClean="0">
                  <a:latin typeface="+mj-ea"/>
                  <a:ea typeface="+mj-ea"/>
                </a:rPr>
                <a:t>불도저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5.</a:t>
              </a:r>
              <a:r>
                <a:rPr lang="ko-KR" altLang="en-US" sz="1400" dirty="0" smtClean="0">
                  <a:latin typeface="+mj-ea"/>
                  <a:ea typeface="+mj-ea"/>
                </a:rPr>
                <a:t>모터 </a:t>
              </a:r>
              <a:r>
                <a:rPr lang="ko-KR" altLang="en-US" sz="1400" dirty="0" err="1" smtClean="0">
                  <a:latin typeface="+mj-ea"/>
                  <a:ea typeface="+mj-ea"/>
                </a:rPr>
                <a:t>그레이더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6.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로더</a:t>
              </a:r>
              <a:endParaRPr lang="ko-KR" altLang="en-US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7.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스크레이퍼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8.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스크레이퍼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ko-KR" altLang="en-US" sz="1400" dirty="0" err="1" smtClean="0">
                  <a:latin typeface="+mj-ea"/>
                  <a:ea typeface="+mj-ea"/>
                </a:rPr>
                <a:t>도저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</p:txBody>
        </p:sp>
        <p:sp>
          <p:nvSpPr>
            <p:cNvPr id="15" name="Text Box 224"/>
            <p:cNvSpPr txBox="1">
              <a:spLocks noChangeArrowheads="1"/>
            </p:cNvSpPr>
            <p:nvPr/>
          </p:nvSpPr>
          <p:spPr bwMode="auto">
            <a:xfrm>
              <a:off x="3752849" y="3468906"/>
              <a:ext cx="1809751" cy="2031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9.</a:t>
              </a:r>
              <a:r>
                <a:rPr lang="ko-KR" altLang="en-US" sz="1400" dirty="0" smtClean="0">
                  <a:latin typeface="+mj-ea"/>
                  <a:ea typeface="+mj-ea"/>
                </a:rPr>
                <a:t>파워 </a:t>
              </a:r>
              <a:r>
                <a:rPr lang="ko-KR" altLang="en-US" sz="1400" dirty="0" err="1" smtClean="0">
                  <a:latin typeface="+mj-ea"/>
                  <a:ea typeface="+mj-ea"/>
                </a:rPr>
                <a:t>셔블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10.</a:t>
              </a:r>
              <a:r>
                <a:rPr lang="ko-KR" altLang="en-US" sz="1400" dirty="0" smtClean="0">
                  <a:latin typeface="+mj-ea"/>
                  <a:ea typeface="+mj-ea"/>
                </a:rPr>
                <a:t>드래그라인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11.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클램셀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12.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버킷굴삭기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13.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트렌치</a:t>
              </a:r>
              <a:endParaRPr lang="ko-KR" altLang="en-US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14.</a:t>
              </a:r>
              <a:r>
                <a:rPr lang="ko-KR" altLang="en-US" sz="1400" dirty="0" smtClean="0">
                  <a:latin typeface="+mj-ea"/>
                  <a:ea typeface="+mj-ea"/>
                </a:rPr>
                <a:t>항타기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15.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항발기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16.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어스드릴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</p:txBody>
        </p:sp>
        <p:sp>
          <p:nvSpPr>
            <p:cNvPr id="16" name="Text Box 224"/>
            <p:cNvSpPr txBox="1">
              <a:spLocks noChangeArrowheads="1"/>
            </p:cNvSpPr>
            <p:nvPr/>
          </p:nvSpPr>
          <p:spPr bwMode="auto">
            <a:xfrm>
              <a:off x="6057899" y="3487956"/>
              <a:ext cx="2238376" cy="2031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17.</a:t>
              </a:r>
              <a:r>
                <a:rPr lang="ko-KR" altLang="en-US" sz="1400" dirty="0" smtClean="0">
                  <a:latin typeface="+mj-ea"/>
                  <a:ea typeface="+mj-ea"/>
                </a:rPr>
                <a:t>천공기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18.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어스오거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19.</a:t>
              </a:r>
              <a:r>
                <a:rPr lang="ko-KR" altLang="en-US" sz="1400" dirty="0" err="1" smtClean="0">
                  <a:latin typeface="+mj-ea"/>
                  <a:ea typeface="+mj-ea"/>
                </a:rPr>
                <a:t>페이퍼드레인머신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20.</a:t>
              </a:r>
              <a:r>
                <a:rPr lang="ko-KR" altLang="en-US" sz="1400" dirty="0" smtClean="0">
                  <a:latin typeface="+mj-ea"/>
                  <a:ea typeface="+mj-ea"/>
                </a:rPr>
                <a:t>리프트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21.</a:t>
              </a:r>
              <a:r>
                <a:rPr lang="ko-KR" altLang="en-US" sz="1400" dirty="0" smtClean="0">
                  <a:latin typeface="+mj-ea"/>
                  <a:ea typeface="+mj-ea"/>
                </a:rPr>
                <a:t>지게차</a:t>
              </a: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22.</a:t>
              </a:r>
              <a:r>
                <a:rPr lang="ko-KR" altLang="en-US" sz="1400" dirty="0" smtClean="0">
                  <a:latin typeface="+mj-ea"/>
                  <a:ea typeface="+mj-ea"/>
                </a:rPr>
                <a:t>롤러기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dirty="0" smtClean="0">
                  <a:latin typeface="+mj-ea"/>
                  <a:ea typeface="+mj-ea"/>
                </a:rPr>
                <a:t>23.</a:t>
              </a:r>
              <a:r>
                <a:rPr lang="ko-KR" altLang="en-US" sz="1400" dirty="0" smtClean="0">
                  <a:latin typeface="+mj-ea"/>
                  <a:ea typeface="+mj-ea"/>
                </a:rPr>
                <a:t>콘크리트 펌프 </a:t>
              </a:r>
              <a:endParaRPr lang="en-US" altLang="ko-KR" sz="1400" dirty="0" smtClean="0">
                <a:latin typeface="+mj-ea"/>
                <a:ea typeface="+mj-ea"/>
              </a:endParaRPr>
            </a:p>
            <a:p>
              <a:r>
                <a:rPr lang="en-US" altLang="ko-KR" sz="1400" b="1" dirty="0" smtClean="0">
                  <a:latin typeface="+mj-ea"/>
                  <a:ea typeface="+mj-ea"/>
                </a:rPr>
                <a:t>24.</a:t>
              </a:r>
              <a:r>
                <a:rPr lang="ko-KR" altLang="en-US" sz="1400" b="1" dirty="0" smtClean="0">
                  <a:latin typeface="+mj-ea"/>
                  <a:ea typeface="+mj-ea"/>
                </a:rPr>
                <a:t>고소작업대</a:t>
              </a:r>
              <a:endParaRPr lang="ko-KR" altLang="en-US" sz="1400" b="1" spc="-50" dirty="0" smtClean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9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③ 건설업 및 위험 기계</a:t>
                </a:r>
                <a:r>
                  <a:rPr lang="en-US" altLang="ko-KR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위험 기계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12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5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3150" y="335471"/>
                <a:ext cx="240862" cy="25507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그룹 9"/>
          <p:cNvGrpSpPr/>
          <p:nvPr/>
        </p:nvGrpSpPr>
        <p:grpSpPr>
          <a:xfrm>
            <a:off x="781051" y="1211481"/>
            <a:ext cx="7848599" cy="2677656"/>
            <a:chOff x="781051" y="1697256"/>
            <a:chExt cx="7848599" cy="2677656"/>
          </a:xfrm>
        </p:grpSpPr>
        <p:sp>
          <p:nvSpPr>
            <p:cNvPr id="11" name="대각선 방향의 모서리가 둥근 사각형 10"/>
            <p:cNvSpPr/>
            <p:nvPr/>
          </p:nvSpPr>
          <p:spPr>
            <a:xfrm>
              <a:off x="781051" y="1809749"/>
              <a:ext cx="1228724" cy="342901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안전인증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(84</a:t>
              </a:r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endParaRPr lang="ko-KR" altLang="en-US" sz="14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515101" cy="2677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600" b="1" spc="-70" dirty="0" smtClean="0">
                  <a:latin typeface="+mj-ea"/>
                  <a:ea typeface="+mj-ea"/>
                </a:rPr>
                <a:t>(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제조자 또는 </a:t>
              </a:r>
              <a:r>
                <a:rPr lang="ko-KR" altLang="en-US" sz="1600" b="1" spc="-70" dirty="0" err="1" smtClean="0">
                  <a:latin typeface="+mj-ea"/>
                  <a:ea typeface="+mj-ea"/>
                </a:rPr>
                <a:t>수입자는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)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 </a:t>
              </a:r>
              <a:endParaRPr lang="en-US" altLang="ko-KR" sz="1600" b="1" spc="-7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600" b="1" spc="-70" dirty="0" smtClean="0">
                  <a:latin typeface="+mj-ea"/>
                  <a:ea typeface="+mj-ea"/>
                </a:rPr>
                <a:t>유해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위험한 기계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기구 </a:t>
              </a:r>
              <a:r>
                <a:rPr lang="ko-KR" altLang="en-US" sz="1600" spc="-70" dirty="0" smtClean="0">
                  <a:latin typeface="+mj-ea"/>
                  <a:ea typeface="+mj-ea"/>
                </a:rPr>
                <a:t>및 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방호장치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보호구 제조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수입</a:t>
              </a:r>
              <a:r>
                <a:rPr lang="en-US" altLang="ko-KR" sz="1600" b="1" spc="-7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70" dirty="0" smtClean="0">
                  <a:latin typeface="+mj-ea"/>
                  <a:ea typeface="+mj-ea"/>
                </a:rPr>
                <a:t>사용 </a:t>
              </a:r>
              <a:r>
                <a:rPr lang="ko-KR" altLang="en-US" sz="1600" spc="-70" dirty="0" smtClean="0">
                  <a:latin typeface="+mj-ea"/>
                  <a:ea typeface="+mj-ea"/>
                </a:rPr>
                <a:t>등을 위해서는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j-ea"/>
                  <a:ea typeface="+mj-ea"/>
                </a:rPr>
                <a:t>»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사전에 안전인증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(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안전인증대상기계 등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)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을 받거나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안전에 관한 성능이</a:t>
              </a:r>
              <a:endParaRPr lang="en-US" altLang="ko-KR" sz="1600" b="1" spc="-5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b="1" spc="-50" dirty="0" smtClean="0">
                  <a:latin typeface="+mj-ea"/>
                  <a:ea typeface="+mj-ea"/>
                </a:rPr>
                <a:t>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안전기준에 맞는지 확인하여 신고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(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자율안전확인대상기계 등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)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하여야 함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j-ea"/>
                  <a:ea typeface="+mj-ea"/>
                </a:rPr>
                <a:t>»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개정법에서는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자율안전확인신고 대상품목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이었던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</a:t>
              </a:r>
              <a:r>
                <a:rPr lang="ko-KR" altLang="en-US" sz="1600" b="1" spc="-50" dirty="0" err="1" smtClean="0">
                  <a:latin typeface="+mj-ea"/>
                  <a:ea typeface="+mj-ea"/>
                </a:rPr>
                <a:t>기압조절실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잠수기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,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600" b="1" spc="-50" dirty="0" smtClean="0">
                  <a:latin typeface="+mj-ea"/>
                  <a:ea typeface="+mj-ea"/>
                </a:rPr>
                <a:t>  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산업용 로봇 안전매트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를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삭제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한 반면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>
                  <a:latin typeface="+mj-ea"/>
                  <a:ea typeface="+mj-ea"/>
                </a:rPr>
                <a:t>» </a:t>
              </a:r>
              <a:r>
                <a:rPr lang="ko-KR" altLang="en-US" sz="1600" b="1" dirty="0" smtClean="0">
                  <a:latin typeface="+mj-ea"/>
                  <a:ea typeface="+mj-ea"/>
                </a:rPr>
                <a:t>산업용 로봇 방호장치는 안전인증 대상으로 포함</a:t>
              </a:r>
              <a:r>
                <a:rPr lang="ko-KR" altLang="en-US" sz="1600" dirty="0" smtClean="0">
                  <a:latin typeface="+mj-ea"/>
                  <a:ea typeface="+mj-ea"/>
                </a:rPr>
                <a:t>하여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강화하였고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dirty="0" smtClean="0">
                  <a:latin typeface="+mj-ea"/>
                  <a:ea typeface="+mj-ea"/>
                </a:rPr>
                <a:t>  </a:t>
              </a:r>
              <a:r>
                <a:rPr lang="ko-KR" altLang="en-US" sz="1600" dirty="0" smtClean="0">
                  <a:latin typeface="+mj-ea"/>
                  <a:ea typeface="+mj-ea"/>
                </a:rPr>
                <a:t> </a:t>
              </a:r>
              <a:r>
                <a:rPr lang="ko-KR" altLang="en-US" sz="1600" b="1" dirty="0" smtClean="0">
                  <a:latin typeface="+mj-ea"/>
                  <a:ea typeface="+mj-ea"/>
                </a:rPr>
                <a:t>안전인증 대상</a:t>
              </a:r>
              <a:r>
                <a:rPr lang="ko-KR" altLang="en-US" sz="1600" dirty="0" smtClean="0">
                  <a:latin typeface="+mj-ea"/>
                  <a:ea typeface="+mj-ea"/>
                </a:rPr>
                <a:t>에서</a:t>
              </a:r>
              <a:r>
                <a:rPr lang="ko-KR" altLang="en-US" sz="1600" b="1" dirty="0" smtClean="0">
                  <a:latin typeface="+mj-ea"/>
                  <a:ea typeface="+mj-ea"/>
                </a:rPr>
                <a:t> 기계톱을 삭제</a:t>
              </a:r>
              <a:r>
                <a:rPr lang="ko-KR" altLang="en-US" sz="1600" dirty="0" smtClean="0">
                  <a:latin typeface="+mj-ea"/>
                  <a:ea typeface="+mj-ea"/>
                </a:rPr>
                <a:t>함</a:t>
              </a:r>
              <a:endParaRPr lang="en-US" altLang="ko-KR" sz="1400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81051" y="3983256"/>
            <a:ext cx="7772399" cy="1938992"/>
            <a:chOff x="781051" y="1697256"/>
            <a:chExt cx="7772399" cy="1938992"/>
          </a:xfrm>
        </p:grpSpPr>
        <p:sp>
          <p:nvSpPr>
            <p:cNvPr id="17" name="대각선 방향의 모서리가 둥근 사각형 16"/>
            <p:cNvSpPr/>
            <p:nvPr/>
          </p:nvSpPr>
          <p:spPr>
            <a:xfrm>
              <a:off x="781051" y="1809750"/>
              <a:ext cx="1228724" cy="34290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안전검사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(93</a:t>
              </a:r>
              <a:r>
                <a:rPr lang="ko-KR" altLang="en-US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4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  <a:endParaRPr lang="ko-KR" altLang="en-US" sz="1400" b="1" spc="-1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8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600" b="1" dirty="0" smtClean="0"/>
                <a:t>(</a:t>
              </a:r>
              <a:r>
                <a:rPr lang="ko-KR" altLang="en-US" sz="1600" b="1" dirty="0" smtClean="0"/>
                <a:t>사업주 또는 소유주는</a:t>
              </a:r>
              <a:r>
                <a:rPr lang="en-US" altLang="ko-KR" sz="1600" b="1" dirty="0" smtClean="0"/>
                <a:t>)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600" b="1" dirty="0" smtClean="0"/>
                <a:t>유해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위험한 기계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기구를 사용하기 위해서는 해당 기계</a:t>
              </a:r>
              <a:r>
                <a:rPr lang="en-US" altLang="ko-KR" sz="1600" b="1" dirty="0" smtClean="0"/>
                <a:t>·</a:t>
              </a:r>
              <a:r>
                <a:rPr lang="ko-KR" altLang="en-US" sz="1600" b="1" dirty="0" smtClean="0"/>
                <a:t>기구의 설치가 끝난 날로부터 </a:t>
              </a:r>
              <a:r>
                <a:rPr lang="en-US" altLang="ko-KR" sz="1600" b="1" dirty="0" smtClean="0"/>
                <a:t>3</a:t>
              </a:r>
              <a:r>
                <a:rPr lang="ko-KR" altLang="en-US" sz="1600" b="1" dirty="0" smtClean="0"/>
                <a:t>년 이내에 최초 안전검사</a:t>
              </a:r>
              <a:r>
                <a:rPr lang="ko-KR" altLang="en-US" sz="1600" dirty="0" smtClean="0"/>
                <a:t>를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실시하되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그 이후부터 </a:t>
              </a:r>
              <a:r>
                <a:rPr lang="en-US" altLang="ko-KR" sz="1600" b="1" dirty="0" smtClean="0"/>
                <a:t>2</a:t>
              </a:r>
              <a:r>
                <a:rPr lang="ko-KR" altLang="en-US" sz="1600" b="1" dirty="0" smtClean="0"/>
                <a:t>년마다 안전검사</a:t>
              </a:r>
              <a:r>
                <a:rPr lang="ko-KR" altLang="en-US" sz="1600" dirty="0" smtClean="0"/>
                <a:t>를</a:t>
              </a:r>
              <a:r>
                <a:rPr lang="ko-KR" altLang="en-US" sz="1600" b="1" dirty="0" smtClean="0"/>
                <a:t> </a:t>
              </a:r>
              <a:r>
                <a:rPr lang="ko-KR" altLang="en-US" sz="1600" dirty="0" smtClean="0"/>
                <a:t>받아야 함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dirty="0" smtClean="0"/>
                <a:t>» </a:t>
              </a:r>
              <a:r>
                <a:rPr lang="ko-KR" altLang="en-US" sz="1600" dirty="0" smtClean="0"/>
                <a:t>개정법에서는 </a:t>
              </a:r>
              <a:r>
                <a:rPr lang="ko-KR" altLang="en-US" sz="1600" b="1" dirty="0" smtClean="0"/>
                <a:t>안전검사 대상</a:t>
              </a:r>
              <a:r>
                <a:rPr lang="ko-KR" altLang="en-US" sz="1600" dirty="0" smtClean="0"/>
                <a:t>에서 </a:t>
              </a:r>
              <a:r>
                <a:rPr lang="ko-KR" altLang="en-US" sz="1600" b="1" dirty="0" smtClean="0"/>
                <a:t>화학설비 및 그 부속설비</a:t>
              </a:r>
              <a:r>
                <a:rPr lang="en-US" altLang="ko-KR" sz="1600" b="1" dirty="0" smtClean="0"/>
                <a:t>, </a:t>
              </a:r>
              <a:r>
                <a:rPr lang="ko-KR" altLang="en-US" sz="1600" b="1" dirty="0" smtClean="0"/>
                <a:t>건조설비</a:t>
              </a:r>
              <a:endParaRPr lang="en-US" altLang="ko-KR" sz="1600" b="1" dirty="0" smtClean="0"/>
            </a:p>
            <a:p>
              <a:pPr>
                <a:lnSpc>
                  <a:spcPct val="120000"/>
                </a:lnSpc>
              </a:pPr>
              <a:r>
                <a:rPr lang="en-US" altLang="ko-KR" sz="1600" b="1" dirty="0" smtClean="0"/>
                <a:t>  </a:t>
              </a:r>
              <a:r>
                <a:rPr lang="ko-KR" altLang="en-US" sz="1600" b="1" dirty="0" smtClean="0"/>
                <a:t> 및 그 부속설비를 삭제</a:t>
              </a:r>
              <a:r>
                <a:rPr lang="ko-KR" altLang="en-US" sz="1600" dirty="0" smtClean="0"/>
                <a:t>함</a:t>
              </a:r>
              <a:endParaRPr lang="en-US" altLang="ko-KR" sz="1400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13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① 산업안전보건법의 보호범위 확대 및 산재예방 책임주체 확대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Rectangle 12"/>
            <p:cNvSpPr/>
            <p:nvPr/>
          </p:nvSpPr>
          <p:spPr>
            <a:xfrm>
              <a:off x="1333697" y="211857"/>
              <a:ext cx="467725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개관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752475" y="1085576"/>
            <a:ext cx="7858125" cy="1933849"/>
            <a:chOff x="752475" y="1257026"/>
            <a:chExt cx="7858125" cy="1933849"/>
          </a:xfrm>
        </p:grpSpPr>
        <p:sp>
          <p:nvSpPr>
            <p:cNvPr id="54" name="대각선 방향의 모서리가 둥근 사각형 71"/>
            <p:cNvSpPr/>
            <p:nvPr/>
          </p:nvSpPr>
          <p:spPr>
            <a:xfrm>
              <a:off x="752475" y="1257026"/>
              <a:ext cx="7858125" cy="1933849"/>
            </a:xfrm>
            <a:prstGeom prst="round2DiagRect">
              <a:avLst>
                <a:gd name="adj1" fmla="val 5229"/>
                <a:gd name="adj2" fmla="val 5141"/>
              </a:avLst>
            </a:prstGeom>
            <a:solidFill>
              <a:schemeClr val="bg1"/>
            </a:solidFill>
            <a:ln w="12700" cmpd="sng">
              <a:solidFill>
                <a:srgbClr val="0A4C87"/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1500" kern="1200" dirty="0">
                <a:gradFill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59" name="Group 31"/>
            <p:cNvGrpSpPr/>
            <p:nvPr/>
          </p:nvGrpSpPr>
          <p:grpSpPr>
            <a:xfrm>
              <a:off x="1046598" y="1319417"/>
              <a:ext cx="4182096" cy="369332"/>
              <a:chOff x="5807725" y="2737855"/>
              <a:chExt cx="2829241" cy="369332"/>
            </a:xfrm>
          </p:grpSpPr>
          <p:pic>
            <p:nvPicPr>
              <p:cNvPr id="62" name="Picture 20" descr="아이콘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725" y="2831726"/>
                <a:ext cx="200541" cy="234537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5998270" y="2737855"/>
                <a:ext cx="2638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개정 사유</a:t>
                </a:r>
                <a:r>
                  <a:rPr lang="en-US" altLang="ko-KR" b="1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</a:t>
                </a:r>
                <a:r>
                  <a:rPr lang="ko-KR" alt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배경</a:t>
                </a:r>
                <a:r>
                  <a:rPr lang="en-US" altLang="ko-KR" b="1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)</a:t>
                </a:r>
                <a:endParaRPr lang="en-US" altLang="ko-KR" b="1" kern="1200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356830" y="1711460"/>
              <a:ext cx="7168046" cy="13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>
                  <a:latin typeface="+mj-ea"/>
                  <a:ea typeface="+mj-ea"/>
                </a:rPr>
                <a:t>근로기준법 상 근로자에 해당하지 않는 새로운 유형의 노무를 제공하는 자가 등장함에 따라 이들의 안전보건을 위한 보호강화와 함께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b="1" dirty="0" smtClean="0">
                  <a:latin typeface="+mj-ea"/>
                  <a:ea typeface="+mj-ea"/>
                </a:rPr>
                <a:t>안전보건조치 의무 주체를 대표이사</a:t>
              </a:r>
              <a:r>
                <a:rPr lang="en-US" altLang="ko-KR" sz="1600" b="1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dirty="0" smtClean="0">
                  <a:latin typeface="+mj-ea"/>
                  <a:ea typeface="+mj-ea"/>
                </a:rPr>
                <a:t>건설공사 발주자</a:t>
              </a:r>
              <a:r>
                <a:rPr lang="en-US" altLang="ko-KR" sz="1600" b="1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dirty="0" smtClean="0">
                  <a:latin typeface="+mj-ea"/>
                  <a:ea typeface="+mj-ea"/>
                </a:rPr>
                <a:t>프랜차이즈 가맹본부 까지 확대 할 필요</a:t>
              </a:r>
              <a:endParaRPr lang="ko-KR" altLang="en-US" sz="1600" b="1" kern="1200" dirty="0">
                <a:latin typeface="+mj-ea"/>
                <a:ea typeface="+mj-ea"/>
              </a:endParaRPr>
            </a:p>
          </p:txBody>
        </p:sp>
        <p:sp>
          <p:nvSpPr>
            <p:cNvPr id="64" name="Right Arrow 42"/>
            <p:cNvSpPr/>
            <p:nvPr/>
          </p:nvSpPr>
          <p:spPr>
            <a:xfrm>
              <a:off x="1141688" y="1895340"/>
              <a:ext cx="178338" cy="106516"/>
            </a:xfrm>
            <a:prstGeom prst="rightArrow">
              <a:avLst/>
            </a:prstGeom>
            <a:solidFill>
              <a:srgbClr val="3B7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Arrow 42"/>
            <p:cNvSpPr/>
            <p:nvPr/>
          </p:nvSpPr>
          <p:spPr>
            <a:xfrm>
              <a:off x="1151213" y="2504940"/>
              <a:ext cx="178338" cy="106516"/>
            </a:xfrm>
            <a:prstGeom prst="rightArrow">
              <a:avLst/>
            </a:prstGeom>
            <a:solidFill>
              <a:srgbClr val="3B7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Text Box 224"/>
          <p:cNvSpPr txBox="1">
            <a:spLocks noChangeArrowheads="1"/>
          </p:cNvSpPr>
          <p:nvPr/>
        </p:nvSpPr>
        <p:spPr bwMode="auto">
          <a:xfrm>
            <a:off x="733425" y="3745131"/>
            <a:ext cx="7800975" cy="666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ko-KR" altLang="en-US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사업주 이외에도 </a:t>
            </a:r>
            <a:r>
              <a:rPr lang="ko-KR" altLang="en-US" b="1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특수형태근로종사자로부터 노무를 제공받는 자</a:t>
            </a:r>
            <a:r>
              <a:rPr lang="ko-KR" altLang="en-US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와</a:t>
            </a:r>
            <a:r>
              <a:rPr lang="ko-KR" altLang="en-US" b="1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이동통신단말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ko-KR" altLang="en-US" b="1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장치로 물건의 수거</a:t>
            </a:r>
            <a:r>
              <a:rPr lang="en-US" altLang="ko-KR" b="1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b="1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배달 등을 중개하는 자</a:t>
            </a:r>
            <a:r>
              <a:rPr lang="ko-KR" altLang="en-US" cap="all" spc="-15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를 비롯하여</a:t>
            </a:r>
            <a:endParaRPr lang="en-US" altLang="ko-KR" kern="1200" cap="all" spc="-150" dirty="0">
              <a:ln w="9000" cmpd="sng">
                <a:noFill/>
                <a:prstDash val="solid"/>
              </a:ln>
              <a:solidFill>
                <a:srgbClr val="0A4C87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752474" y="3238500"/>
            <a:ext cx="3667126" cy="381000"/>
            <a:chOff x="752474" y="3495675"/>
            <a:chExt cx="3667126" cy="381000"/>
          </a:xfrm>
        </p:grpSpPr>
        <p:sp>
          <p:nvSpPr>
            <p:cNvPr id="66" name="오각형 65"/>
            <p:cNvSpPr/>
            <p:nvPr/>
          </p:nvSpPr>
          <p:spPr>
            <a:xfrm>
              <a:off x="752474" y="3495675"/>
              <a:ext cx="3667126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산업재해 예방 책임주체 확대</a:t>
              </a:r>
              <a:r>
                <a:rPr lang="en-US" altLang="ko-KR" b="1" spc="-150" dirty="0" smtClean="0"/>
                <a:t>(5</a:t>
              </a:r>
              <a:r>
                <a:rPr lang="ko-KR" altLang="en-US" b="1" spc="-150" dirty="0" smtClean="0"/>
                <a:t>조</a:t>
              </a:r>
              <a:r>
                <a:rPr lang="en-US" altLang="ko-KR" b="1" spc="-150" dirty="0" smtClean="0"/>
                <a:t>)</a:t>
              </a:r>
              <a:endParaRPr lang="ko-KR" altLang="en-US" b="1" spc="-150" dirty="0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Text Box 224"/>
          <p:cNvSpPr txBox="1">
            <a:spLocks noChangeArrowheads="1"/>
          </p:cNvSpPr>
          <p:nvPr/>
        </p:nvSpPr>
        <p:spPr bwMode="auto">
          <a:xfrm>
            <a:off x="714375" y="4478556"/>
            <a:ext cx="7953375" cy="310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» </a:t>
            </a:r>
            <a:r>
              <a:rPr lang="ko-KR" altLang="en-US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대표이사</a:t>
            </a: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건설공사 발주자</a:t>
            </a: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프랜차이즈 가맹본부 </a:t>
            </a:r>
            <a:r>
              <a:rPr lang="ko-KR" altLang="en-US" sz="1600" cap="all" spc="-150" dirty="0" smtClean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등에게도 산업재해 예방을 위한 의무를 부과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714375" y="4936128"/>
            <a:ext cx="8429624" cy="1178922"/>
            <a:chOff x="714375" y="3609975"/>
            <a:chExt cx="8429624" cy="1178922"/>
          </a:xfrm>
        </p:grpSpPr>
        <p:sp>
          <p:nvSpPr>
            <p:cNvPr id="92" name="Text Box 224"/>
            <p:cNvSpPr txBox="1">
              <a:spLocks noChangeArrowheads="1"/>
            </p:cNvSpPr>
            <p:nvPr/>
          </p:nvSpPr>
          <p:spPr bwMode="auto">
            <a:xfrm>
              <a:off x="733424" y="4116606"/>
              <a:ext cx="8410575" cy="3103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  <a:spcBef>
                  <a:spcPct val="50000"/>
                </a:spcBef>
              </a:pP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산업안전보건법 상 보호대상을 「</a:t>
              </a:r>
              <a:r>
                <a:rPr lang="en-US" altLang="ko-KR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(</a:t>
              </a: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종전</a:t>
              </a:r>
              <a:r>
                <a:rPr lang="en-US" altLang="ko-KR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)</a:t>
              </a: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근로자→</a:t>
              </a:r>
              <a:r>
                <a:rPr lang="en-US" altLang="ko-KR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(</a:t>
              </a: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개정</a:t>
              </a:r>
              <a:r>
                <a:rPr lang="en-US" altLang="ko-KR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)</a:t>
              </a: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노무를 제공하는 자」</a:t>
              </a:r>
              <a:r>
                <a:rPr lang="ko-KR" altLang="en-US" b="1" kern="1200" cap="all" spc="-190" dirty="0" err="1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로</a:t>
              </a:r>
              <a:r>
                <a:rPr lang="ko-KR" altLang="en-US" b="1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 확대</a:t>
              </a:r>
              <a:r>
                <a:rPr lang="ko-KR" altLang="en-US" kern="1200" cap="all" spc="-19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effectLst/>
                  <a:latin typeface="+mj-ea"/>
                  <a:ea typeface="+mj-ea"/>
                </a:rPr>
                <a:t>하였고</a:t>
              </a:r>
              <a:endParaRPr lang="en-US" altLang="ko-KR" kern="1200" cap="all" spc="-190" dirty="0">
                <a:ln w="9000" cmpd="sng">
                  <a:noFill/>
                  <a:prstDash val="solid"/>
                </a:ln>
                <a:solidFill>
                  <a:srgbClr val="0A4C87"/>
                </a:solidFill>
                <a:effectLst/>
                <a:latin typeface="+mj-ea"/>
                <a:ea typeface="+mj-ea"/>
              </a:endParaRPr>
            </a:p>
          </p:txBody>
        </p:sp>
        <p:grpSp>
          <p:nvGrpSpPr>
            <p:cNvPr id="93" name="그룹 75"/>
            <p:cNvGrpSpPr/>
            <p:nvPr/>
          </p:nvGrpSpPr>
          <p:grpSpPr>
            <a:xfrm>
              <a:off x="752474" y="3609975"/>
              <a:ext cx="3667126" cy="381000"/>
              <a:chOff x="752474" y="3495675"/>
              <a:chExt cx="3667126" cy="381000"/>
            </a:xfrm>
          </p:grpSpPr>
          <p:sp>
            <p:nvSpPr>
              <p:cNvPr id="100" name="오각형 99"/>
              <p:cNvSpPr/>
              <p:nvPr/>
            </p:nvSpPr>
            <p:spPr>
              <a:xfrm>
                <a:off x="752474" y="3495675"/>
                <a:ext cx="3667126" cy="381000"/>
              </a:xfrm>
              <a:prstGeom prst="homePlate">
                <a:avLst>
                  <a:gd name="adj" fmla="val 31818"/>
                </a:avLst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b="1" spc="-150" dirty="0" smtClean="0"/>
                  <a:t>         </a:t>
                </a:r>
                <a:r>
                  <a:rPr lang="ko-KR" altLang="en-US" sz="1600" b="1" spc="-150" dirty="0" smtClean="0"/>
                  <a:t>산업안전보건법의 보호대상 확대</a:t>
                </a:r>
                <a:r>
                  <a:rPr lang="en-US" altLang="ko-KR" sz="1600" b="1" spc="-150" dirty="0" smtClean="0"/>
                  <a:t>(5</a:t>
                </a:r>
                <a:r>
                  <a:rPr lang="ko-KR" altLang="en-US" sz="1600" b="1" spc="-150" dirty="0" smtClean="0"/>
                  <a:t>조</a:t>
                </a:r>
                <a:r>
                  <a:rPr lang="en-US" altLang="ko-KR" sz="1600" b="1" spc="-150" dirty="0" smtClean="0"/>
                  <a:t>)</a:t>
                </a:r>
                <a:endParaRPr lang="ko-KR" altLang="en-US" sz="1600" b="1" spc="-150" dirty="0"/>
              </a:p>
            </p:txBody>
          </p:sp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28135" y="3548314"/>
                <a:ext cx="267240" cy="270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4" name="Text Box 224"/>
            <p:cNvSpPr txBox="1">
              <a:spLocks noChangeArrowheads="1"/>
            </p:cNvSpPr>
            <p:nvPr/>
          </p:nvSpPr>
          <p:spPr bwMode="auto">
            <a:xfrm>
              <a:off x="714375" y="4478556"/>
              <a:ext cx="8201025" cy="3103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  <a:spcBef>
                  <a:spcPct val="50000"/>
                </a:spcBef>
              </a:pPr>
              <a:r>
                <a:rPr lang="en-US" altLang="ko-KR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» </a:t>
              </a:r>
              <a:r>
                <a:rPr lang="ko-KR" altLang="en-US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특수형태근로종사자</a:t>
              </a:r>
              <a:r>
                <a:rPr lang="ko-KR" altLang="en-US" sz="1600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와</a:t>
              </a:r>
              <a:r>
                <a:rPr lang="ko-KR" altLang="en-US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600" b="1" cap="all" spc="-150" dirty="0" err="1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배달앱</a:t>
              </a:r>
              <a:r>
                <a:rPr lang="ko-KR" altLang="en-US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1600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등을 통한 </a:t>
              </a:r>
              <a:r>
                <a:rPr lang="ko-KR" altLang="en-US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배달종사자 </a:t>
              </a:r>
              <a:r>
                <a:rPr lang="ko-KR" altLang="en-US" sz="1600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등에 대한 안전보건조치 등 보호 규정 마련</a:t>
              </a:r>
              <a:endParaRPr lang="en-US" altLang="ko-KR" sz="1600" kern="1200" cap="all" spc="-1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27" name="Picture 7" descr="안전모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29" y="2218540"/>
              <a:ext cx="546636" cy="350072"/>
            </a:xfrm>
            <a:prstGeom prst="rect">
              <a:avLst/>
            </a:prstGeom>
          </p:spPr>
        </p:pic>
        <p:sp>
          <p:nvSpPr>
            <p:cNvPr id="28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9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③ 건설업 및 위험 기계</a:t>
                </a:r>
                <a:r>
                  <a:rPr lang="en-US" altLang="ko-KR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위험 기계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·</a:t>
                </a:r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맑은 고딕"/>
                    <a:ea typeface="맑은 고딕"/>
                  </a:rPr>
                  <a:t>기구 등의 안전 강화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12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5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3150" y="335471"/>
                <a:ext cx="240862" cy="255079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7" y="1207868"/>
          <a:ext cx="769973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90"/>
                <a:gridCol w="864073"/>
                <a:gridCol w="5676900"/>
                <a:gridCol w="561974"/>
              </a:tblGrid>
              <a:tr h="2618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구분</a:t>
                      </a:r>
                      <a:endParaRPr lang="ko-KR" altLang="en-US" sz="1200" b="1" kern="1200" spc="-15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kern="1200" spc="-15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-15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대상</a:t>
                      </a:r>
                      <a:endParaRPr lang="ko-KR" altLang="en-US" sz="1200" b="1" kern="1200" spc="-15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-30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법 조항</a:t>
                      </a:r>
                      <a:endParaRPr lang="ko-KR" altLang="en-US" sz="1200" b="1" kern="1200" spc="-3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633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안전</a:t>
                      </a:r>
                      <a:endParaRPr lang="en-US" altLang="ko-KR" sz="12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인증</a:t>
                      </a:r>
                      <a:endParaRPr lang="en-US" altLang="ko-KR" sz="12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(30</a:t>
                      </a: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품목</a:t>
                      </a:r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기계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기구</a:t>
                      </a: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(9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프레스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전단기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및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절곡기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크레인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리프트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압력용기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롤러기 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사출성형기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고소작업대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9.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곤돌라 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10. </a:t>
                      </a:r>
                      <a:r>
                        <a:rPr lang="ko-KR" altLang="en-US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기계톱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84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조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610873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방호장치</a:t>
                      </a: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(9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프레스 및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전단기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방호장치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양중기용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과부하방지장치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보일러 압력방출용 안전밸브 </a:t>
                      </a:r>
                      <a:endParaRPr lang="en-US" altLang="ko-KR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압력용기 압력방출용 안전밸브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압력용기 압력방출용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파열판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6.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절연용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방호구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및 </a:t>
                      </a:r>
                      <a:r>
                        <a:rPr lang="ko-KR" altLang="en-US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활선작업용 기구 </a:t>
                      </a:r>
                      <a:r>
                        <a:rPr lang="en-US" altLang="ko-KR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spc="-17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방폭구조</a:t>
                      </a:r>
                      <a:r>
                        <a:rPr lang="ko-KR" altLang="en-US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전기기계</a:t>
                      </a:r>
                      <a:r>
                        <a:rPr lang="en-US" altLang="ko-KR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기구 및 부품 </a:t>
                      </a:r>
                      <a:r>
                        <a:rPr lang="en-US" altLang="ko-KR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lang="ko-KR" altLang="en-US" sz="1200" kern="1200" spc="-17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가설기자재 </a:t>
                      </a:r>
                      <a:r>
                        <a:rPr lang="en-US" altLang="ko-KR" sz="1200" b="1" kern="1200" spc="-17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9. </a:t>
                      </a:r>
                      <a:r>
                        <a:rPr lang="ko-KR" altLang="en-US" sz="1200" b="1" kern="1200" spc="-17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산업용 로봇 방호장치 </a:t>
                      </a:r>
                      <a:r>
                        <a:rPr lang="en-US" altLang="ko-KR" sz="1200" b="1" kern="1200" spc="-17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17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신설</a:t>
                      </a:r>
                      <a:r>
                        <a:rPr lang="en-US" altLang="ko-KR" sz="1200" b="1" kern="1200" spc="-17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spc="-17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0873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보호구</a:t>
                      </a: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(12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안전모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추락 및 감전 위험방지용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2.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안전화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안전장갑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방진마스크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방독마스크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6.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송기마스크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전동식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호흡보호구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보호복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9.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안전대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보안경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차광 및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비산물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위험방지용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11.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용접용보안면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12.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방음용 귀마개 또는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귀덮개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40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자율안전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확인</a:t>
                      </a:r>
                      <a:endParaRPr lang="en-US" altLang="ko-KR" sz="12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신고</a:t>
                      </a:r>
                      <a:endParaRPr lang="en-US" altLang="ko-KR" sz="12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(20</a:t>
                      </a: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품목</a:t>
                      </a:r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기계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기구</a:t>
                      </a: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(10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연삭기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또는 연마기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휴대형 제외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2.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산업용 로봇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혼합기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파쇄기 또는 분쇄기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식품 가공용기계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파쇄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절단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혼합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제면기만 해당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6.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컨베이어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자동차 정비용 리프트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공작기계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선반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드릴기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평삭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형삭기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밀링만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해당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9.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고정형 목재가공용기계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둥근톱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대패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루타기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띠톱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모떼기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기계만 해당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10.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인쇄기 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11. </a:t>
                      </a:r>
                      <a:r>
                        <a:rPr lang="ko-KR" altLang="en-US" sz="1200" b="1" kern="1200" spc="-15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기압조절실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spc="-15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89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540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방호장치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(7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아세틸렌 용접장치 및 가스집합 용접장치용 안전기 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 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교류 </a:t>
                      </a:r>
                      <a:r>
                        <a:rPr lang="ko-KR" altLang="en-US" sz="1200" kern="1200" spc="-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아크용접기용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자동전격방지기 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롤러기 급정지장치 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kern="1200" spc="-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연삭기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덮개 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목재 가공용 둥근톱 반발 예방장치와 날 접촉 예방장치 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6. </a:t>
                      </a:r>
                      <a:r>
                        <a:rPr lang="ko-KR" altLang="en-US" sz="1200" kern="1200" spc="-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동력식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수동대패용 칼날 접촉 방지장치</a:t>
                      </a:r>
                    </a:p>
                    <a:p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가설기자재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안전인증 대상 제외</a:t>
                      </a:r>
                      <a:r>
                        <a:rPr lang="en-US" altLang="ko-KR" sz="1200" kern="1200" spc="-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  <a:r>
                        <a:rPr lang="en-US" altLang="ko-KR" sz="1200" b="1" kern="1200" spc="-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8. </a:t>
                      </a:r>
                      <a:r>
                        <a:rPr lang="ko-KR" altLang="en-US" sz="1200" b="1" kern="1200" spc="-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산업용 로봇 안전매트</a:t>
                      </a:r>
                      <a:r>
                        <a:rPr lang="en-US" altLang="ko-KR" sz="1200" b="1" kern="1200" spc="-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spc="-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spc="-5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1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보호구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(3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품목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안전모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안전인증대상 안전모 제외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2.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보안경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안전인증대상 보안경 제외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보안면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안전인증대상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보안면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제외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4. </a:t>
                      </a:r>
                      <a:r>
                        <a:rPr lang="ko-KR" altLang="en-US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잠수기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5994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안전검사</a:t>
                      </a:r>
                      <a:endParaRPr lang="en-US" altLang="ko-KR" sz="12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(13</a:t>
                      </a:r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품목</a:t>
                      </a:r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프레스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전단기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크레인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정격 하중이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톤 미만은 제외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4.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리프트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압력용기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곤돌라 </a:t>
                      </a:r>
                      <a:endParaRPr lang="en-US" altLang="ko-KR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국소 배기장치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이동식 제외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8.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원심기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산업용만 해당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9. </a:t>
                      </a:r>
                      <a:r>
                        <a:rPr lang="ko-KR" altLang="en-US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화학설비 및 그 부속설비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10. </a:t>
                      </a:r>
                      <a:r>
                        <a:rPr lang="ko-KR" altLang="en-US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건조설비 및 그 부속설비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삭제</a:t>
                      </a:r>
                      <a:r>
                        <a:rPr lang="en-US" altLang="ko-KR" sz="1200" b="1" kern="1200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11.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롤러기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밀폐형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구조 제외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12.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사출성형기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[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형 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체결력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294</a:t>
                      </a:r>
                      <a:r>
                        <a:rPr lang="ko-KR" altLang="en-US" sz="1200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킬로뉴턴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(KN)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미만은 제외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] 13.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고소작업대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[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「자동차관리법」 제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조제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호 또는 제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호에 따른 화물자동차 또는 특수자동차에 탑재한 고소작업대로 한정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] 14.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컨베이어 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15.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산업용 로봇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93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790575" y="840006"/>
            <a:ext cx="3829051" cy="381935"/>
            <a:chOff x="790575" y="840006"/>
            <a:chExt cx="3829051" cy="381935"/>
          </a:xfrm>
        </p:grpSpPr>
        <p:sp>
          <p:nvSpPr>
            <p:cNvPr id="13" name="Text Box 224"/>
            <p:cNvSpPr txBox="1">
              <a:spLocks noChangeArrowheads="1"/>
            </p:cNvSpPr>
            <p:nvPr/>
          </p:nvSpPr>
          <p:spPr bwMode="auto">
            <a:xfrm>
              <a:off x="1095376" y="840006"/>
              <a:ext cx="3524250" cy="341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안전인증</a:t>
              </a:r>
              <a:r>
                <a:rPr lang="en-US" altLang="ko-KR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·</a:t>
              </a:r>
              <a:r>
                <a:rPr lang="ko-KR" altLang="en-US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자율안전확인 신고제품 및 종류</a:t>
              </a:r>
              <a:endParaRPr lang="en-US" altLang="ko-KR" sz="1400" b="1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790575" y="849531"/>
              <a:ext cx="409575" cy="372410"/>
              <a:chOff x="790575" y="849531"/>
              <a:chExt cx="409575" cy="372410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838200" y="914400"/>
                <a:ext cx="219075" cy="21907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 Box 224"/>
              <p:cNvSpPr txBox="1">
                <a:spLocks noChangeArrowheads="1"/>
              </p:cNvSpPr>
              <p:nvPr/>
            </p:nvSpPr>
            <p:spPr bwMode="auto">
              <a:xfrm>
                <a:off x="790575" y="849531"/>
                <a:ext cx="409575" cy="3724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V</a:t>
                </a:r>
                <a:endParaRPr lang="en-US" altLang="ko-KR" sz="1400" kern="1200" cap="all" dirty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5" descr="말풍선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8" y="1169445"/>
            <a:ext cx="1261872" cy="141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3395" y="1259416"/>
            <a:ext cx="9681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500" b="1" spc="-150" dirty="0" smtClean="0">
                <a:solidFill>
                  <a:srgbClr val="3B76B1"/>
                </a:solidFill>
                <a:latin typeface="+mj-ea"/>
                <a:ea typeface="+mj-ea"/>
              </a:rPr>
              <a:t>4</a:t>
            </a:r>
            <a:endParaRPr lang="en-US" sz="6500" b="1" kern="1200" spc="-150" dirty="0">
              <a:solidFill>
                <a:srgbClr val="3B76B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02" y="2697865"/>
            <a:ext cx="656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solidFill>
                  <a:schemeClr val="bg1"/>
                </a:solidFill>
              </a:rPr>
              <a:t>화학물질 관련 개정</a:t>
            </a:r>
            <a:endParaRPr lang="en-US" altLang="ko-KR" sz="4000" b="1" spc="-15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icrosoft\Desktop\산업안전보건법_PPT\이미지\저울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48" y="5489860"/>
            <a:ext cx="694490" cy="7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81051" y="1211481"/>
            <a:ext cx="7772399" cy="1717393"/>
            <a:chOff x="781051" y="1697256"/>
            <a:chExt cx="7772399" cy="1717393"/>
          </a:xfrm>
        </p:grpSpPr>
        <p:sp>
          <p:nvSpPr>
            <p:cNvPr id="11" name="대각선 방향의 모서리가 둥근 사각형 10"/>
            <p:cNvSpPr/>
            <p:nvPr/>
          </p:nvSpPr>
          <p:spPr>
            <a:xfrm>
              <a:off x="781051" y="1809750"/>
              <a:ext cx="1228724" cy="55245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MSDS</a:t>
              </a:r>
            </a:p>
            <a:p>
              <a:pPr algn="ctr"/>
              <a:r>
                <a:rPr lang="ko-KR" altLang="en-US" sz="12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작성</a:t>
              </a:r>
              <a:r>
                <a:rPr lang="en-US" altLang="ko-KR" sz="1200" b="1" spc="-150" dirty="0" smtClean="0">
                  <a:solidFill>
                    <a:schemeClr val="accent5">
                      <a:lumMod val="50000"/>
                    </a:schemeClr>
                  </a:solidFill>
                  <a:latin typeface="맑은 고딕"/>
                  <a:ea typeface="맑은 고딕"/>
                </a:rPr>
                <a:t>·</a:t>
              </a:r>
              <a:r>
                <a:rPr lang="ko-KR" altLang="en-US" sz="1200" b="1" spc="-150" dirty="0" smtClean="0">
                  <a:solidFill>
                    <a:schemeClr val="accent5">
                      <a:lumMod val="50000"/>
                    </a:schemeClr>
                  </a:solidFill>
                  <a:latin typeface="맑은 고딕"/>
                  <a:ea typeface="맑은 고딕"/>
                </a:rPr>
                <a:t>제출</a:t>
              </a:r>
              <a:r>
                <a:rPr lang="en-US" altLang="ko-KR" sz="1200" b="1" spc="-150" dirty="0" smtClean="0">
                  <a:solidFill>
                    <a:schemeClr val="accent5">
                      <a:lumMod val="50000"/>
                    </a:schemeClr>
                  </a:solidFill>
                  <a:latin typeface="맑은 고딕"/>
                  <a:ea typeface="맑은 고딕"/>
                </a:rPr>
                <a:t>(110</a:t>
              </a:r>
              <a:r>
                <a:rPr lang="ko-KR" altLang="en-US" sz="1200" b="1" spc="-150" dirty="0" smtClean="0">
                  <a:solidFill>
                    <a:schemeClr val="accent5">
                      <a:lumMod val="50000"/>
                    </a:schemeClr>
                  </a:solidFill>
                  <a:latin typeface="맑은 고딕"/>
                  <a:ea typeface="맑은 고딕"/>
                </a:rPr>
                <a:t>조</a:t>
              </a:r>
              <a:r>
                <a:rPr lang="en-US" altLang="ko-KR" sz="1200" b="1" spc="-150" dirty="0" smtClean="0">
                  <a:solidFill>
                    <a:schemeClr val="accent5">
                      <a:lumMod val="50000"/>
                    </a:schemeClr>
                  </a:solidFill>
                  <a:latin typeface="맑은 고딕"/>
                  <a:ea typeface="맑은 고딕"/>
                </a:rPr>
                <a:t>)</a:t>
              </a:r>
              <a:endParaRPr lang="en-US" altLang="ko-KR" sz="12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7173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물질안전보건자료</a:t>
              </a:r>
              <a:r>
                <a:rPr lang="en-US" altLang="ko-KR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(MSDS) </a:t>
              </a:r>
              <a:r>
                <a:rPr lang="ko-KR" altLang="en-US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작성</a:t>
              </a:r>
              <a:r>
                <a:rPr lang="en-US" altLang="ko-KR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제출자</a:t>
              </a:r>
              <a:r>
                <a:rPr lang="ko-KR" altLang="en-US" sz="1600" spc="-130" dirty="0" smtClean="0">
                  <a:latin typeface="+mj-ea"/>
                  <a:ea typeface="+mj-ea"/>
                </a:rPr>
                <a:t>를</a:t>
              </a:r>
              <a:r>
                <a:rPr lang="ko-KR" altLang="en-US" sz="1600" b="1" spc="-130" dirty="0" smtClean="0">
                  <a:solidFill>
                    <a:srgbClr val="0070C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600" b="1" spc="-130" dirty="0" smtClean="0">
                  <a:latin typeface="+mj-ea"/>
                  <a:ea typeface="+mj-ea"/>
                </a:rPr>
                <a:t>「</a:t>
              </a:r>
              <a:r>
                <a:rPr lang="en-US" altLang="ko-KR" sz="1600" b="1" spc="-130" dirty="0" smtClean="0">
                  <a:latin typeface="+mj-ea"/>
                  <a:ea typeface="+mj-ea"/>
                </a:rPr>
                <a:t>(</a:t>
              </a:r>
              <a:r>
                <a:rPr lang="ko-KR" altLang="en-US" sz="1600" b="1" spc="-130" dirty="0" smtClean="0">
                  <a:latin typeface="+mj-ea"/>
                  <a:ea typeface="+mj-ea"/>
                </a:rPr>
                <a:t>종전</a:t>
              </a:r>
              <a:r>
                <a:rPr lang="en-US" altLang="ko-KR" sz="1600" b="1" spc="-130" dirty="0" smtClean="0">
                  <a:latin typeface="+mj-ea"/>
                  <a:ea typeface="+mj-ea"/>
                </a:rPr>
                <a:t>) </a:t>
              </a:r>
              <a:r>
                <a:rPr lang="ko-KR" altLang="en-US" sz="1600" b="1" spc="-130" dirty="0" smtClean="0">
                  <a:latin typeface="+mj-ea"/>
                  <a:ea typeface="+mj-ea"/>
                </a:rPr>
                <a:t>화학물질 등을 양도하거나 </a:t>
              </a:r>
              <a:r>
                <a:rPr lang="ko-KR" altLang="en-US" sz="1600" b="1" spc="-150" dirty="0" smtClean="0">
                  <a:latin typeface="+mj-ea"/>
                  <a:ea typeface="+mj-ea"/>
                </a:rPr>
                <a:t>제공하는 자 → </a:t>
              </a:r>
              <a:r>
                <a:rPr lang="en-US" altLang="ko-KR" sz="1600" b="1" spc="-150" dirty="0" smtClean="0">
                  <a:latin typeface="+mj-ea"/>
                  <a:ea typeface="+mj-ea"/>
                </a:rPr>
                <a:t>(</a:t>
              </a:r>
              <a:r>
                <a:rPr lang="ko-KR" altLang="en-US" sz="1600" b="1" spc="-150" dirty="0" smtClean="0">
                  <a:latin typeface="+mj-ea"/>
                  <a:ea typeface="+mj-ea"/>
                </a:rPr>
                <a:t>개정</a:t>
              </a:r>
              <a:r>
                <a:rPr lang="en-US" altLang="ko-KR" sz="1600" b="1" spc="-150" dirty="0" smtClean="0">
                  <a:latin typeface="+mj-ea"/>
                  <a:ea typeface="+mj-ea"/>
                </a:rPr>
                <a:t>) </a:t>
              </a:r>
              <a:r>
                <a:rPr lang="ko-KR" altLang="en-US" sz="1600" b="1" spc="-150" dirty="0" smtClean="0">
                  <a:latin typeface="+mj-ea"/>
                  <a:ea typeface="+mj-ea"/>
                </a:rPr>
                <a:t>화학물질 등을 </a:t>
              </a:r>
              <a:r>
                <a:rPr lang="ko-KR" altLang="en-US" sz="1600" b="1" spc="-150" dirty="0" smtClean="0">
                  <a:solidFill>
                    <a:srgbClr val="0070C0"/>
                  </a:solidFill>
                  <a:latin typeface="+mj-ea"/>
                  <a:ea typeface="+mj-ea"/>
                </a:rPr>
                <a:t>제조하거나 수입하는 자</a:t>
              </a:r>
              <a:r>
                <a:rPr lang="ko-KR" altLang="en-US" sz="1600" b="1" spc="-150" dirty="0" smtClean="0">
                  <a:latin typeface="+mj-ea"/>
                  <a:ea typeface="+mj-ea"/>
                </a:rPr>
                <a:t>」</a:t>
              </a:r>
              <a:r>
                <a:rPr lang="ko-KR" altLang="en-US" sz="1600" b="1" spc="-150" dirty="0" err="1" smtClean="0">
                  <a:latin typeface="+mj-ea"/>
                  <a:ea typeface="+mj-ea"/>
                </a:rPr>
                <a:t>로</a:t>
              </a:r>
              <a:r>
                <a:rPr lang="ko-KR" altLang="en-US" sz="1600" b="1" spc="-150" dirty="0" smtClean="0">
                  <a:latin typeface="+mj-ea"/>
                  <a:ea typeface="+mj-ea"/>
                </a:rPr>
                <a:t> 변경</a:t>
              </a:r>
              <a:r>
                <a:rPr lang="ko-KR" altLang="en-US" sz="1600" spc="-150" dirty="0" smtClean="0">
                  <a:latin typeface="+mj-ea"/>
                  <a:ea typeface="+mj-ea"/>
                </a:rPr>
                <a:t>하였고</a:t>
              </a:r>
              <a:r>
                <a:rPr lang="en-US" altLang="ko-KR" sz="1600" spc="-150" dirty="0" smtClean="0">
                  <a:latin typeface="+mj-ea"/>
                  <a:ea typeface="+mj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spc="-150" dirty="0" smtClean="0">
                  <a:latin typeface="+mj-ea"/>
                  <a:ea typeface="+mj-ea"/>
                </a:rPr>
                <a:t>» </a:t>
              </a:r>
              <a:r>
                <a:rPr lang="en-US" altLang="ko-KR" sz="1600" b="1" spc="-110" dirty="0" smtClean="0">
                  <a:latin typeface="+mj-ea"/>
                  <a:ea typeface="+mj-ea"/>
                </a:rPr>
                <a:t>MSDS </a:t>
              </a:r>
              <a:r>
                <a:rPr lang="ko-KR" altLang="en-US" sz="1600" b="1" spc="-110" dirty="0" smtClean="0">
                  <a:latin typeface="+mj-ea"/>
                  <a:ea typeface="+mj-ea"/>
                </a:rPr>
                <a:t>작성</a:t>
              </a:r>
              <a:r>
                <a:rPr lang="en-US" altLang="ko-KR" sz="1600" b="1" spc="-11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110" dirty="0" smtClean="0">
                  <a:latin typeface="+mj-ea"/>
                  <a:ea typeface="+mj-ea"/>
                </a:rPr>
                <a:t>제출 제외대상</a:t>
              </a:r>
              <a:r>
                <a:rPr lang="ko-KR" altLang="en-US" sz="1600" spc="-110" dirty="0" smtClean="0">
                  <a:latin typeface="+mj-ea"/>
                  <a:ea typeface="+mj-ea"/>
                </a:rPr>
                <a:t>에</a:t>
              </a:r>
              <a:r>
                <a:rPr lang="ko-KR" altLang="en-US" sz="1600" b="1" spc="-110" dirty="0" smtClean="0">
                  <a:latin typeface="+mj-ea"/>
                  <a:ea typeface="+mj-ea"/>
                </a:rPr>
                <a:t> 건강기능식품</a:t>
              </a:r>
              <a:r>
                <a:rPr lang="en-US" altLang="ko-KR" sz="1600" b="1" spc="-110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spc="-110" dirty="0" smtClean="0">
                  <a:latin typeface="+mj-ea"/>
                  <a:ea typeface="+mj-ea"/>
                </a:rPr>
                <a:t>위생용품 등이 추가</a:t>
              </a:r>
              <a:r>
                <a:rPr lang="ko-KR" altLang="en-US" sz="1600" spc="-110" dirty="0" smtClean="0">
                  <a:latin typeface="+mj-ea"/>
                  <a:ea typeface="+mj-ea"/>
                </a:rPr>
                <a:t>되었으며</a:t>
              </a:r>
              <a:r>
                <a:rPr lang="en-US" altLang="ko-KR" sz="1600" spc="-110" dirty="0" smtClean="0">
                  <a:latin typeface="+mj-ea"/>
                  <a:ea typeface="+mj-ea"/>
                </a:rPr>
                <a:t>,</a:t>
              </a:r>
              <a:r>
                <a:rPr lang="en-US" altLang="ko-KR" sz="1600" b="1" spc="-110" dirty="0" smtClean="0">
                  <a:latin typeface="+mj-ea"/>
                  <a:ea typeface="+mj-ea"/>
                </a:rPr>
                <a:t>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600" b="1" spc="-150" dirty="0" smtClean="0">
                  <a:latin typeface="+mj-ea"/>
                  <a:ea typeface="+mj-ea"/>
                </a:rPr>
                <a:t> 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연구개발용</a:t>
              </a:r>
              <a:r>
                <a:rPr lang="en-US" altLang="ko-KR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(R&amp;D)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화학물질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은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MSDS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작성은 하되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제출의무는 면제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함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spc="-150" dirty="0" smtClean="0">
                  <a:latin typeface="+mj-ea"/>
                  <a:ea typeface="+mj-ea"/>
                </a:rPr>
                <a:t>» 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MSDS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등을 제출하지 아니하는 경우 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5</a:t>
              </a:r>
              <a:r>
                <a:rPr lang="ko-KR" altLang="en-US" sz="1600" b="1" spc="-50" dirty="0" err="1" smtClean="0">
                  <a:latin typeface="+mj-ea"/>
                  <a:ea typeface="+mj-ea"/>
                </a:rPr>
                <a:t>백만원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이하의 과태료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부과</a:t>
              </a:r>
              <a:endParaRPr lang="en-US" altLang="ko-KR" sz="1400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물질안전보건자료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(MSDS) </a:t>
                </a:r>
                <a:r>
                  <a:rPr lang="en-US" altLang="ko-KR" sz="2800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&lt;‘21.1.16. </a:t>
                </a:r>
                <a:r>
                  <a:rPr lang="ko-KR" altLang="en-US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시행</a:t>
                </a:r>
                <a:r>
                  <a:rPr lang="en-US" altLang="ko-KR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&gt;</a:t>
                </a:r>
                <a:endParaRPr lang="en-US" sz="2800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18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825137" y="3322419"/>
          <a:ext cx="773783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113"/>
                <a:gridCol w="1819275"/>
                <a:gridCol w="2238375"/>
                <a:gridCol w="2886075"/>
              </a:tblGrid>
              <a:tr h="2412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개정 전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현행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개정 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2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MSDS</a:t>
                      </a:r>
                    </a:p>
                    <a:p>
                      <a:pPr algn="ctr" latinLnBrk="1"/>
                      <a:r>
                        <a:rPr lang="ko-KR" altLang="en-US" sz="1200" b="1" spc="-150" dirty="0" smtClean="0">
                          <a:latin typeface="+mj-ea"/>
                          <a:ea typeface="+mj-ea"/>
                        </a:rPr>
                        <a:t>작성 대상</a:t>
                      </a:r>
                      <a:endParaRPr lang="ko-KR" altLang="en-US" sz="1200" b="1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유해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위험한 화학물질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및 이를 함유한 제제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약칭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대상화학물질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유해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위험한 화학물질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또는 혼합물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약칭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물질안전보건자료대상물질</a:t>
                      </a:r>
                      <a:r>
                        <a:rPr lang="en-US" altLang="ko-KR" sz="1200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작성 대상은 동일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약칭만 변경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446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MSDS</a:t>
                      </a:r>
                    </a:p>
                    <a:p>
                      <a:pPr algn="ctr" latinLnBrk="1"/>
                      <a:r>
                        <a:rPr lang="ko-KR" altLang="en-US" sz="1200" b="1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작성주제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대상화학물질 양도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 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제공자</a:t>
                      </a:r>
                      <a:endParaRPr lang="ko-KR" altLang="en-US" sz="1200" b="1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물질안전보건자료대상물질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제조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수입자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283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MSDS</a:t>
                      </a: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기재항목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대상화학물질의 명칭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작성대상은 동일하나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이를 명확히 함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*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예시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구성성분인 “에틸알코올”이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아닌 제품명인 “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크리네타놀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”을 기재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67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모든 구성성분의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명칭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함유량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구성성분 중 유해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위험한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 화학물질의 명칭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함유량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유해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위험성 물질만을 기재</a:t>
                      </a:r>
                    </a:p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*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예시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)“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에틸알코올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92%”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6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j-ea"/>
                          <a:ea typeface="+mj-ea"/>
                        </a:rPr>
                        <a:t>MSDS</a:t>
                      </a: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j-ea"/>
                          <a:ea typeface="+mj-ea"/>
                        </a:rPr>
                        <a:t>제출</a:t>
                      </a:r>
                      <a:endParaRPr lang="ko-KR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미규정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고용노동부장관에게 제출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•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정부는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MSDS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를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제출받아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관리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그룹 16"/>
          <p:cNvGrpSpPr/>
          <p:nvPr/>
        </p:nvGrpSpPr>
        <p:grpSpPr>
          <a:xfrm>
            <a:off x="790575" y="2925981"/>
            <a:ext cx="3829051" cy="381935"/>
            <a:chOff x="790575" y="840006"/>
            <a:chExt cx="3829051" cy="381935"/>
          </a:xfrm>
        </p:grpSpPr>
        <p:sp>
          <p:nvSpPr>
            <p:cNvPr id="18" name="Text Box 224"/>
            <p:cNvSpPr txBox="1">
              <a:spLocks noChangeArrowheads="1"/>
            </p:cNvSpPr>
            <p:nvPr/>
          </p:nvSpPr>
          <p:spPr bwMode="auto">
            <a:xfrm>
              <a:off x="1095376" y="840006"/>
              <a:ext cx="3524250" cy="3480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MSDS </a:t>
              </a:r>
              <a:r>
                <a:rPr lang="ko-KR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현행 및 개정내용 비교</a:t>
              </a:r>
              <a:endParaRPr lang="en-US" altLang="ko-KR" sz="1400" b="1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grpSp>
          <p:nvGrpSpPr>
            <p:cNvPr id="19" name="그룹 16"/>
            <p:cNvGrpSpPr/>
            <p:nvPr/>
          </p:nvGrpSpPr>
          <p:grpSpPr>
            <a:xfrm>
              <a:off x="790575" y="849531"/>
              <a:ext cx="409575" cy="372410"/>
              <a:chOff x="790575" y="849531"/>
              <a:chExt cx="409575" cy="37241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838200" y="914400"/>
                <a:ext cx="219075" cy="21907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 Box 224"/>
              <p:cNvSpPr txBox="1">
                <a:spLocks noChangeArrowheads="1"/>
              </p:cNvSpPr>
              <p:nvPr/>
            </p:nvSpPr>
            <p:spPr bwMode="auto">
              <a:xfrm>
                <a:off x="790575" y="849531"/>
                <a:ext cx="409575" cy="3724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V</a:t>
                </a:r>
                <a:endParaRPr lang="en-US" altLang="ko-KR" sz="1400" kern="1200" cap="all" dirty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781051" y="1211481"/>
            <a:ext cx="7772399" cy="2631490"/>
            <a:chOff x="781051" y="1697256"/>
            <a:chExt cx="7772399" cy="2631490"/>
          </a:xfrm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781051" y="1809749"/>
              <a:ext cx="1228724" cy="748665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MSDS </a:t>
              </a:r>
              <a:r>
                <a:rPr lang="ko-KR" altLang="en-US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일부</a:t>
              </a:r>
              <a:endParaRPr lang="en-US" altLang="ko-KR" sz="16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비공개승인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ko-KR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(112</a:t>
              </a:r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5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2631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b="1" spc="-50" dirty="0" smtClean="0">
                  <a:latin typeface="+mj-ea"/>
                  <a:ea typeface="+mj-ea"/>
                </a:rPr>
                <a:t>종전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에는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영업비밀로서 보호할 가치가 있다고 사업주가 </a:t>
              </a:r>
              <a:r>
                <a:rPr lang="ko-KR" altLang="en-US" sz="1600" b="1" spc="-50" dirty="0" err="1" smtClean="0">
                  <a:latin typeface="+mj-ea"/>
                  <a:ea typeface="+mj-ea"/>
                </a:rPr>
                <a:t>자체판단</a:t>
              </a:r>
              <a:r>
                <a:rPr lang="ko-KR" altLang="en-US" sz="1600" spc="-50" dirty="0" err="1" smtClean="0">
                  <a:latin typeface="+mj-ea"/>
                  <a:ea typeface="+mj-ea"/>
                </a:rPr>
                <a:t>하면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구성성분의 명칭 및 함유량을 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MSDS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에 작성하지 않을 수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있었으나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spc="-50" dirty="0" smtClean="0">
                  <a:latin typeface="+mj-ea"/>
                  <a:ea typeface="+mj-ea"/>
                </a:rPr>
                <a:t>»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노동자의 안전보건을 강화하기 위해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개정법령에서는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구성성분의</a:t>
              </a:r>
              <a:endParaRPr lang="en-US" altLang="ko-KR" sz="1600" b="1" spc="-50" dirty="0" smtClean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 명칭 및 함유량을 </a:t>
              </a:r>
              <a:r>
                <a:rPr lang="ko-KR" altLang="en-US" sz="1600" b="1" spc="-50" dirty="0" err="1" smtClean="0">
                  <a:solidFill>
                    <a:srgbClr val="0070C0"/>
                  </a:solidFill>
                  <a:latin typeface="+mj-ea"/>
                  <a:ea typeface="+mj-ea"/>
                </a:rPr>
                <a:t>비공개하려는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 경우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고용노동부장관의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승인*을 </a:t>
              </a:r>
              <a:endParaRPr lang="en-US" altLang="ko-KR" sz="1600" b="1" spc="-50" dirty="0" smtClean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  </a:t>
              </a:r>
              <a:r>
                <a:rPr lang="ko-KR" altLang="en-US" sz="1600" b="1" spc="-50" dirty="0" smtClean="0">
                  <a:solidFill>
                    <a:srgbClr val="0070C0"/>
                  </a:solidFill>
                  <a:latin typeface="+mj-ea"/>
                  <a:ea typeface="+mj-ea"/>
                </a:rPr>
                <a:t>받아야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하며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승인 시에는 대체명칭 및 대체함유량을 기재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하여야 함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spc="-50" dirty="0" smtClean="0">
                  <a:latin typeface="+mj-ea"/>
                  <a:ea typeface="+mj-ea"/>
                </a:rPr>
                <a:t>  * 사전 승인 시 ①비공개 타당성 ②대체자료의 적합성 ③</a:t>
              </a:r>
              <a:r>
                <a:rPr lang="en-US" altLang="ko-KR" sz="1400" spc="-50" dirty="0" smtClean="0">
                  <a:latin typeface="+mj-ea"/>
                  <a:ea typeface="+mj-ea"/>
                </a:rPr>
                <a:t>MSDS</a:t>
              </a:r>
              <a:r>
                <a:rPr lang="ko-KR" altLang="en-US" sz="1400" spc="-50" dirty="0" smtClean="0">
                  <a:latin typeface="+mj-ea"/>
                  <a:ea typeface="+mj-ea"/>
                </a:rPr>
                <a:t>의 적정성 확인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600" spc="-50" dirty="0" smtClean="0">
                  <a:latin typeface="+mj-ea"/>
                  <a:ea typeface="+mj-ea"/>
                </a:rPr>
                <a:t>» 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다만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연구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·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개발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(R&amp;D)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용 화학물질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은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비공개심사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는 하지만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제출서류를</a:t>
              </a:r>
              <a:endParaRPr lang="en-US" altLang="ko-KR" sz="1600" b="1" spc="-5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600" b="1" spc="-50" dirty="0" smtClean="0">
                  <a:latin typeface="+mj-ea"/>
                  <a:ea typeface="+mj-ea"/>
                </a:rPr>
                <a:t>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 간소화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(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비공개 타당성 생략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)</a:t>
              </a:r>
              <a:r>
                <a:rPr lang="ko-KR" altLang="en-US" sz="1600" spc="-50" dirty="0" smtClean="0">
                  <a:latin typeface="+mj-ea"/>
                  <a:ea typeface="+mj-ea"/>
                </a:rPr>
                <a:t>하고</a:t>
              </a:r>
              <a:r>
                <a:rPr lang="en-US" altLang="ko-KR" sz="1600" spc="-50" dirty="0" smtClean="0">
                  <a:latin typeface="+mj-ea"/>
                  <a:ea typeface="+mj-ea"/>
                </a:rPr>
                <a:t>, 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심사기간을 단축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(2</a:t>
              </a:r>
              <a:r>
                <a:rPr lang="ko-KR" altLang="en-US" sz="1600" b="1" spc="-50" dirty="0" smtClean="0">
                  <a:latin typeface="+mj-ea"/>
                  <a:ea typeface="+mj-ea"/>
                </a:rPr>
                <a:t>주 이내</a:t>
              </a:r>
              <a:r>
                <a:rPr lang="en-US" altLang="ko-KR" sz="1600" b="1" spc="-50" dirty="0" smtClean="0">
                  <a:latin typeface="+mj-ea"/>
                  <a:ea typeface="+mj-ea"/>
                </a:rPr>
                <a:t>)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물질안전보건자료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(MSDS) </a:t>
                </a:r>
                <a:r>
                  <a:rPr lang="en-US" altLang="ko-KR" sz="2800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&lt;‘21.1.16. </a:t>
                </a:r>
                <a:r>
                  <a:rPr lang="ko-KR" altLang="en-US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시행</a:t>
                </a:r>
                <a:r>
                  <a:rPr lang="en-US" altLang="ko-KR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&gt;</a:t>
                </a:r>
                <a:endParaRPr lang="en-US" sz="2800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7" name="그룹 16"/>
          <p:cNvGrpSpPr/>
          <p:nvPr/>
        </p:nvGrpSpPr>
        <p:grpSpPr>
          <a:xfrm>
            <a:off x="828675" y="3943350"/>
            <a:ext cx="7734300" cy="2333625"/>
            <a:chOff x="828675" y="4010025"/>
            <a:chExt cx="7734300" cy="2333625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828675" y="4171951"/>
              <a:ext cx="7734300" cy="2171699"/>
            </a:xfrm>
            <a:prstGeom prst="roundRect">
              <a:avLst>
                <a:gd name="adj" fmla="val 4783"/>
              </a:avLst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47925" y="4010025"/>
              <a:ext cx="4410075" cy="381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연구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개발</a:t>
              </a:r>
              <a:r>
                <a:rPr lang="en-US" altLang="ko-KR" sz="16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(R&amp;D)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용 화학물질 정의</a:t>
              </a:r>
              <a:endParaRPr lang="ko-KR" altLang="en-US" sz="1600" b="1" spc="-15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 Box 224"/>
            <p:cNvSpPr txBox="1">
              <a:spLocks noChangeArrowheads="1"/>
            </p:cNvSpPr>
            <p:nvPr/>
          </p:nvSpPr>
          <p:spPr bwMode="auto">
            <a:xfrm>
              <a:off x="1114423" y="4516656"/>
              <a:ext cx="7410452" cy="18158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/>
                <a:t>연구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개발 또는 공정의 개선 등을 위해 제조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수입하는 경우로 다음 각 호의 어느 하나에 해당하는 화학물질을 말한다</a:t>
              </a:r>
              <a:r>
                <a:rPr lang="en-US" altLang="ko-KR" sz="1600" b="1" dirty="0" smtClean="0"/>
                <a:t>.</a:t>
              </a:r>
            </a:p>
            <a:p>
              <a:r>
                <a:rPr lang="en-US" altLang="ko-KR" sz="1600" dirty="0" smtClean="0"/>
                <a:t>1. </a:t>
              </a:r>
              <a:r>
                <a:rPr lang="ko-KR" altLang="en-US" sz="1600" dirty="0" smtClean="0"/>
                <a:t>화학물질 또는 화학제품 등을 개발하기 위한 경우</a:t>
              </a:r>
            </a:p>
            <a:p>
              <a:r>
                <a:rPr lang="en-US" altLang="ko-KR" sz="1600" dirty="0" smtClean="0"/>
                <a:t>2. </a:t>
              </a:r>
              <a:r>
                <a:rPr lang="ko-KR" altLang="en-US" sz="1600" dirty="0" smtClean="0"/>
                <a:t>생산 공정을 개선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개발하기 위한 경우</a:t>
              </a:r>
            </a:p>
            <a:p>
              <a:r>
                <a:rPr lang="en-US" altLang="ko-KR" sz="1600" dirty="0" smtClean="0"/>
                <a:t>3. </a:t>
              </a:r>
              <a:r>
                <a:rPr lang="ko-KR" altLang="en-US" sz="1600" dirty="0" smtClean="0"/>
                <a:t>사업장에서 화학물질의 적용분야를 시험하기 위한 경우</a:t>
              </a:r>
            </a:p>
            <a:p>
              <a:r>
                <a:rPr lang="en-US" altLang="ko-KR" sz="1600" dirty="0" smtClean="0"/>
                <a:t>4. </a:t>
              </a:r>
              <a:r>
                <a:rPr lang="ko-KR" altLang="en-US" sz="1600" dirty="0" smtClean="0"/>
                <a:t>화학물질의 시범제조 또는 제품 등의 시범생산을 위한 경우</a:t>
              </a:r>
            </a:p>
            <a:p>
              <a:r>
                <a:rPr lang="en-US" altLang="ko-KR" sz="1600" dirty="0" smtClean="0"/>
                <a:t>    - </a:t>
              </a:r>
              <a:r>
                <a:rPr lang="ko-KR" altLang="en-US" sz="1600" dirty="0" smtClean="0"/>
                <a:t>국내 법률 간 조화를 위해 </a:t>
              </a:r>
              <a:r>
                <a:rPr lang="ko-KR" altLang="en-US" sz="1600" dirty="0" err="1" smtClean="0"/>
                <a:t>화평법에서</a:t>
              </a:r>
              <a:r>
                <a:rPr lang="ko-KR" altLang="en-US" sz="1600" dirty="0" smtClean="0"/>
                <a:t> 규정하고 있는 </a:t>
              </a:r>
              <a:r>
                <a:rPr lang="en-US" altLang="ko-KR" sz="1600" dirty="0" smtClean="0"/>
                <a:t>R&amp;D</a:t>
              </a:r>
              <a:r>
                <a:rPr lang="ko-KR" altLang="en-US" sz="1600" dirty="0" smtClean="0"/>
                <a:t>의 정의 준용</a:t>
              </a:r>
            </a:p>
          </p:txBody>
        </p:sp>
        <p:pic>
          <p:nvPicPr>
            <p:cNvPr id="10242" name="Picture 2" descr="C:\Users\1\Desktop\20년기홍기차장PPT\법개정아이콘\개정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58075" y="5008677"/>
              <a:ext cx="904875" cy="9428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물질안전보건자료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(MSDS) </a:t>
                </a:r>
                <a:r>
                  <a:rPr lang="en-US" altLang="ko-KR" sz="2800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&lt;‘21.1.16. </a:t>
                </a:r>
                <a:r>
                  <a:rPr lang="ko-KR" altLang="en-US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시행</a:t>
                </a:r>
                <a:r>
                  <a:rPr lang="en-US" altLang="ko-KR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&gt;</a:t>
                </a:r>
                <a:endParaRPr lang="en-US" sz="2800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모서리가 둥근 직사각형 10"/>
          <p:cNvSpPr/>
          <p:nvPr/>
        </p:nvSpPr>
        <p:spPr>
          <a:xfrm>
            <a:off x="828675" y="1428750"/>
            <a:ext cx="7734300" cy="4705349"/>
          </a:xfrm>
          <a:prstGeom prst="roundRect">
            <a:avLst>
              <a:gd name="adj" fmla="val 2009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47925" y="1266825"/>
            <a:ext cx="441007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「부정경쟁방지법」에 따른 영업비밀의 항목별 정의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Text Box 224"/>
          <p:cNvSpPr txBox="1">
            <a:spLocks noChangeArrowheads="1"/>
          </p:cNvSpPr>
          <p:nvPr/>
        </p:nvSpPr>
        <p:spPr bwMode="auto">
          <a:xfrm>
            <a:off x="1114423" y="1773456"/>
            <a:ext cx="7410452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</a:rPr>
              <a:t>➊ </a:t>
            </a:r>
            <a:r>
              <a:rPr lang="ko-KR" altLang="en-US" sz="1600" b="1" dirty="0" err="1" smtClean="0">
                <a:solidFill>
                  <a:srgbClr val="0070C0"/>
                </a:solidFill>
              </a:rPr>
              <a:t>비공지성</a:t>
            </a:r>
            <a:endParaRPr lang="ko-KR" altLang="en-US" sz="1600" b="1" dirty="0" smtClean="0">
              <a:solidFill>
                <a:srgbClr val="0070C0"/>
              </a:solidFill>
            </a:endParaRPr>
          </a:p>
          <a:p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신청정보를 알고 있는 인적 범위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신청을 한 정보가 이미 다른 법률에 의하여 공개되었는지 여부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</a:rPr>
              <a:t>➋ </a:t>
            </a:r>
            <a:r>
              <a:rPr lang="ko-KR" altLang="en-US" sz="1600" b="1" dirty="0" err="1" smtClean="0">
                <a:solidFill>
                  <a:srgbClr val="0070C0"/>
                </a:solidFill>
              </a:rPr>
              <a:t>비밀관리성</a:t>
            </a:r>
            <a:endParaRPr lang="ko-KR" altLang="en-US" sz="1600" b="1" dirty="0" smtClean="0">
              <a:solidFill>
                <a:srgbClr val="0070C0"/>
              </a:solidFill>
            </a:endParaRPr>
          </a:p>
          <a:p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 화학물질 취급업체가 신청정보의 </a:t>
            </a:r>
            <a:r>
              <a:rPr lang="ko-KR" altLang="en-US" sz="1600" dirty="0" err="1" smtClean="0"/>
              <a:t>비밀성을</a:t>
            </a:r>
            <a:r>
              <a:rPr lang="ko-KR" altLang="en-US" sz="1600" dirty="0" smtClean="0"/>
              <a:t> 보호하기 위한</a:t>
            </a:r>
            <a:endParaRPr lang="en-US" altLang="ko-KR" sz="1600" dirty="0" smtClean="0"/>
          </a:p>
          <a:p>
            <a:r>
              <a:rPr lang="en-US" altLang="ko-KR" sz="1600" dirty="0" smtClean="0"/>
              <a:t>       </a:t>
            </a:r>
            <a:r>
              <a:rPr lang="ko-KR" altLang="en-US" sz="1600" dirty="0" smtClean="0"/>
              <a:t> 조치의 종류 및 정도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신청정보에 대한 타인의 접근 및 획득 용이성 정도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</a:rPr>
              <a:t>➌ 경제적 유용성</a:t>
            </a:r>
          </a:p>
          <a:p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신청정보가 공개되는 경우 다른 경쟁업체가 얻게 되는 이익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신청정보를 개발하기 위하여 해당 화학물질 취급업체가 투여한</a:t>
            </a:r>
            <a:endParaRPr lang="en-US" altLang="ko-KR" sz="1600" dirty="0" smtClean="0"/>
          </a:p>
          <a:p>
            <a:r>
              <a:rPr lang="en-US" altLang="ko-KR" sz="1600" dirty="0" smtClean="0"/>
              <a:t>       </a:t>
            </a:r>
            <a:r>
              <a:rPr lang="ko-KR" altLang="en-US" sz="1600" dirty="0" smtClean="0"/>
              <a:t> 노력 및 비용의 정도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신청정보에 추가적으로 다른 정보가 결합하여 영업비밀이 침해될</a:t>
            </a:r>
            <a:endParaRPr lang="en-US" altLang="ko-KR" sz="1600" dirty="0" smtClean="0"/>
          </a:p>
          <a:p>
            <a:r>
              <a:rPr lang="en-US" altLang="ko-KR" sz="1600" dirty="0" smtClean="0"/>
              <a:t>       </a:t>
            </a:r>
            <a:r>
              <a:rPr lang="ko-KR" altLang="en-US" sz="1600" dirty="0" smtClean="0"/>
              <a:t> 우려가 있는 경우 추가되어 결합되는 정보의 내용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</a:rPr>
              <a:t>•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영업비밀 신청정보가 해당 화학물질 취급업체의 영업 또는 사업과 연계된 </a:t>
            </a:r>
            <a:endParaRPr lang="en-US" altLang="ko-KR" sz="1600" dirty="0" smtClean="0"/>
          </a:p>
          <a:p>
            <a:r>
              <a:rPr lang="en-US" altLang="ko-KR" sz="1600" dirty="0" smtClean="0"/>
              <a:t>        </a:t>
            </a:r>
            <a:r>
              <a:rPr lang="ko-KR" altLang="en-US" sz="1600" dirty="0" smtClean="0"/>
              <a:t>특정시설 및 기술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기본사업 계획과의 관련성 여부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781051" y="1211481"/>
            <a:ext cx="7772399" cy="1052596"/>
            <a:chOff x="781051" y="1697256"/>
            <a:chExt cx="7772399" cy="1052596"/>
          </a:xfrm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781051" y="1809750"/>
              <a:ext cx="1228724" cy="34290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비공개 예외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052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 smtClean="0">
                  <a:latin typeface="+mj-ea"/>
                  <a:ea typeface="+mj-ea"/>
                </a:rPr>
                <a:t>근로자에게 중대한 건강장해를 초래할 우려</a:t>
              </a:r>
              <a:r>
                <a:rPr lang="ko-KR" altLang="en-US" sz="1600" dirty="0" smtClean="0">
                  <a:latin typeface="+mj-ea"/>
                  <a:ea typeface="+mj-ea"/>
                </a:rPr>
                <a:t>가</a:t>
              </a:r>
              <a:r>
                <a:rPr lang="ko-KR" altLang="en-US" sz="1600" b="1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있는 </a:t>
              </a:r>
              <a:r>
                <a:rPr lang="ko-KR" altLang="en-US" sz="1600" b="1" dirty="0" smtClean="0">
                  <a:latin typeface="+mj-ea"/>
                  <a:ea typeface="+mj-ea"/>
                </a:rPr>
                <a:t>화학물질</a:t>
              </a:r>
              <a:r>
                <a:rPr lang="ko-KR" altLang="en-US" sz="1600" dirty="0" smtClean="0">
                  <a:latin typeface="+mj-ea"/>
                  <a:ea typeface="+mj-ea"/>
                </a:rPr>
                <a:t>로서 「</a:t>
              </a:r>
              <a:r>
                <a:rPr lang="en-US" altLang="ko-KR" sz="1600" dirty="0" smtClean="0">
                  <a:latin typeface="+mj-ea"/>
                  <a:ea typeface="+mj-ea"/>
                </a:rPr>
                <a:t>(</a:t>
              </a:r>
              <a:r>
                <a:rPr lang="ko-KR" altLang="en-US" sz="1600" dirty="0" smtClean="0">
                  <a:latin typeface="+mj-ea"/>
                  <a:ea typeface="+mj-ea"/>
                </a:rPr>
                <a:t>종전</a:t>
              </a:r>
              <a:r>
                <a:rPr lang="en-US" altLang="ko-KR" sz="1600" dirty="0" smtClean="0">
                  <a:latin typeface="+mj-ea"/>
                  <a:ea typeface="+mj-ea"/>
                </a:rPr>
                <a:t>) </a:t>
              </a:r>
              <a:r>
                <a:rPr lang="ko-KR" altLang="en-US" sz="1600" dirty="0" smtClean="0">
                  <a:latin typeface="+mj-ea"/>
                  <a:ea typeface="+mj-ea"/>
                </a:rPr>
                <a:t>고용노동부장관이 정하는 → </a:t>
              </a:r>
              <a:r>
                <a:rPr lang="en-US" altLang="ko-KR" sz="1600" dirty="0" smtClean="0">
                  <a:latin typeface="+mj-ea"/>
                  <a:ea typeface="+mj-ea"/>
                </a:rPr>
                <a:t>(</a:t>
              </a:r>
              <a:r>
                <a:rPr lang="ko-KR" altLang="en-US" sz="1600" dirty="0" smtClean="0">
                  <a:latin typeface="+mj-ea"/>
                  <a:ea typeface="+mj-ea"/>
                </a:rPr>
                <a:t>개정</a:t>
              </a:r>
              <a:r>
                <a:rPr lang="en-US" altLang="ko-KR" sz="1600" dirty="0" smtClean="0">
                  <a:latin typeface="+mj-ea"/>
                  <a:ea typeface="+mj-ea"/>
                </a:rPr>
                <a:t>) </a:t>
              </a:r>
              <a:r>
                <a:rPr lang="ko-KR" altLang="en-US" sz="1600" b="1" dirty="0" smtClean="0">
                  <a:latin typeface="+mj-ea"/>
                  <a:ea typeface="+mj-ea"/>
                </a:rPr>
                <a:t>산재보상위원회 심의를 거쳐 고용노동부장관이 고시하는」경우</a:t>
              </a:r>
              <a:r>
                <a:rPr lang="ko-KR" altLang="en-US" sz="1600" dirty="0" smtClean="0">
                  <a:latin typeface="+mj-ea"/>
                  <a:ea typeface="+mj-ea"/>
                </a:rPr>
                <a:t>에는 </a:t>
              </a:r>
              <a:r>
                <a:rPr lang="ko-KR" altLang="en-US" sz="1600" b="1" dirty="0" smtClean="0">
                  <a:latin typeface="+mj-ea"/>
                  <a:ea typeface="+mj-ea"/>
                </a:rPr>
                <a:t>정보</a:t>
              </a:r>
              <a:r>
                <a:rPr lang="ko-KR" altLang="en-US" sz="1600" dirty="0" smtClean="0">
                  <a:latin typeface="+mj-ea"/>
                  <a:ea typeface="+mj-ea"/>
                </a:rPr>
                <a:t>를 </a:t>
              </a:r>
              <a:r>
                <a:rPr lang="ko-KR" altLang="en-US" sz="1600" b="1" dirty="0" smtClean="0">
                  <a:latin typeface="+mj-ea"/>
                  <a:ea typeface="+mj-ea"/>
                </a:rPr>
                <a:t>공개</a:t>
              </a:r>
              <a:r>
                <a:rPr lang="ko-KR" altLang="en-US" sz="1600" dirty="0" smtClean="0">
                  <a:latin typeface="+mj-ea"/>
                  <a:ea typeface="+mj-ea"/>
                </a:rPr>
                <a:t>하여야 함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물질안전보건자료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(MSDS) </a:t>
                </a:r>
                <a:r>
                  <a:rPr lang="en-US" altLang="ko-KR" sz="2800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&lt;‘21.1.16. </a:t>
                </a:r>
                <a:r>
                  <a:rPr lang="ko-KR" altLang="en-US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시행</a:t>
                </a:r>
                <a:r>
                  <a:rPr lang="en-US" altLang="ko-KR" sz="28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&gt;</a:t>
                </a:r>
                <a:endParaRPr lang="en-US" sz="2800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그룹 12"/>
          <p:cNvGrpSpPr/>
          <p:nvPr/>
        </p:nvGrpSpPr>
        <p:grpSpPr>
          <a:xfrm>
            <a:off x="781051" y="2487831"/>
            <a:ext cx="7772399" cy="1052596"/>
            <a:chOff x="781051" y="1697256"/>
            <a:chExt cx="7772399" cy="1052596"/>
          </a:xfrm>
        </p:grpSpPr>
        <p:sp>
          <p:nvSpPr>
            <p:cNvPr id="14" name="대각선 방향의 모서리가 둥근 사각형 13"/>
            <p:cNvSpPr/>
            <p:nvPr/>
          </p:nvSpPr>
          <p:spPr>
            <a:xfrm>
              <a:off x="781051" y="1809750"/>
              <a:ext cx="1228724" cy="342900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벌칙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1052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>
                  <a:latin typeface="+mj-ea"/>
                  <a:ea typeface="+mj-ea"/>
                </a:rPr>
                <a:t>고용노동부장관의 </a:t>
              </a:r>
              <a:r>
                <a:rPr lang="ko-KR" altLang="en-US" sz="1600" b="1" dirty="0" smtClean="0">
                  <a:latin typeface="+mj-ea"/>
                  <a:ea typeface="+mj-ea"/>
                </a:rPr>
                <a:t>승인 없이 대체자료로 작성한 자와 비공개 정보 제공 요구에도 불구하고 대체명칭 및 함유량 정보를 제공하지 않은 자</a:t>
              </a:r>
              <a:r>
                <a:rPr lang="ko-KR" altLang="en-US" sz="1600" dirty="0" smtClean="0">
                  <a:latin typeface="+mj-ea"/>
                  <a:ea typeface="+mj-ea"/>
                </a:rPr>
                <a:t>에게는 </a:t>
              </a:r>
              <a:r>
                <a:rPr lang="en-US" altLang="ko-KR" sz="1600" b="1" dirty="0" smtClean="0">
                  <a:latin typeface="+mj-ea"/>
                  <a:ea typeface="+mj-ea"/>
                </a:rPr>
                <a:t>5</a:t>
              </a:r>
              <a:r>
                <a:rPr lang="ko-KR" altLang="en-US" sz="1600" b="1" dirty="0" err="1" smtClean="0">
                  <a:latin typeface="+mj-ea"/>
                  <a:ea typeface="+mj-ea"/>
                </a:rPr>
                <a:t>백만원</a:t>
              </a:r>
              <a:r>
                <a:rPr lang="ko-KR" altLang="en-US" sz="1600" b="1" dirty="0" smtClean="0">
                  <a:latin typeface="+mj-ea"/>
                  <a:ea typeface="+mj-ea"/>
                </a:rPr>
                <a:t> 이하의 과태료 </a:t>
              </a:r>
              <a:r>
                <a:rPr lang="ko-KR" altLang="en-US" sz="1600" dirty="0" smtClean="0">
                  <a:latin typeface="+mj-ea"/>
                  <a:ea typeface="+mj-ea"/>
                </a:rPr>
                <a:t>부과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pic>
        <p:nvPicPr>
          <p:cNvPr id="1026" name="Picture 2" descr="C:\Users\1\Desktop\20년기홍기차장PPT\법개정아이콘\개정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300" y="4092575"/>
            <a:ext cx="1938338" cy="175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781051" y="1087656"/>
            <a:ext cx="7772399" cy="732508"/>
            <a:chOff x="781051" y="1697256"/>
            <a:chExt cx="7772399" cy="732508"/>
          </a:xfrm>
        </p:grpSpPr>
        <p:sp>
          <p:nvSpPr>
            <p:cNvPr id="4" name="대각선 방향의 모서리가 둥근 사각형 3"/>
            <p:cNvSpPr/>
            <p:nvPr/>
          </p:nvSpPr>
          <p:spPr>
            <a:xfrm>
              <a:off x="781051" y="1809750"/>
              <a:ext cx="1228724" cy="480604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err="1" smtClean="0">
                  <a:solidFill>
                    <a:schemeClr val="accent5">
                      <a:lumMod val="50000"/>
                    </a:schemeClr>
                  </a:solidFill>
                </a:rPr>
                <a:t>규정량</a:t>
              </a:r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  변경</a:t>
              </a:r>
              <a:endParaRPr lang="en-US" altLang="ko-KR" sz="1600" b="1" spc="-15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ko-KR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(44</a:t>
              </a:r>
              <a:r>
                <a:rPr lang="ko-KR" altLang="en-US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조</a:t>
              </a:r>
              <a:r>
                <a:rPr lang="en-US" altLang="ko-KR" sz="1600" b="1" spc="-150" dirty="0" smtClean="0">
                  <a:solidFill>
                    <a:schemeClr val="accent5">
                      <a:lumMod val="50000"/>
                    </a:schemeClr>
                  </a:solidFill>
                </a:rPr>
                <a:t>)</a:t>
              </a:r>
            </a:p>
          </p:txBody>
        </p:sp>
        <p:sp>
          <p:nvSpPr>
            <p:cNvPr id="5" name="Text Box 224"/>
            <p:cNvSpPr txBox="1">
              <a:spLocks noChangeArrowheads="1"/>
            </p:cNvSpPr>
            <p:nvPr/>
          </p:nvSpPr>
          <p:spPr bwMode="auto">
            <a:xfrm>
              <a:off x="2114549" y="1697256"/>
              <a:ext cx="6438901" cy="7325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독성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위험도가 높은 물질은 </a:t>
              </a:r>
              <a:r>
                <a:rPr lang="ko-KR" altLang="en-US" sz="1600" dirty="0" err="1" smtClean="0"/>
                <a:t>규정량을</a:t>
              </a:r>
              <a:r>
                <a:rPr lang="ko-KR" altLang="en-US" sz="1600" dirty="0" smtClean="0"/>
                <a:t> 줄이고</a:t>
              </a:r>
              <a:r>
                <a:rPr lang="en-US" altLang="ko-KR" sz="1600" dirty="0" smtClean="0"/>
                <a:t>(18</a:t>
              </a:r>
              <a:r>
                <a:rPr lang="ko-KR" altLang="en-US" sz="1600" dirty="0" smtClean="0"/>
                <a:t>종 강화</a:t>
              </a:r>
              <a:r>
                <a:rPr lang="en-US" altLang="ko-KR" sz="1600" dirty="0" smtClean="0"/>
                <a:t>), </a:t>
              </a:r>
              <a:r>
                <a:rPr lang="ko-KR" altLang="en-US" sz="1600" dirty="0" smtClean="0"/>
                <a:t>낮은 물질의 </a:t>
              </a:r>
              <a:r>
                <a:rPr lang="ko-KR" altLang="en-US" sz="1600" dirty="0" err="1" smtClean="0"/>
                <a:t>규정량</a:t>
              </a:r>
              <a:r>
                <a:rPr lang="ko-KR" altLang="en-US" sz="1600" dirty="0" smtClean="0"/>
                <a:t> 증가</a:t>
              </a:r>
              <a:r>
                <a:rPr lang="en-US" altLang="ko-KR" sz="1600" dirty="0" smtClean="0"/>
                <a:t>(18</a:t>
              </a:r>
              <a:r>
                <a:rPr lang="ko-KR" altLang="en-US" sz="1600" dirty="0" smtClean="0"/>
                <a:t>종 완화</a:t>
              </a:r>
              <a:r>
                <a:rPr lang="en-US" altLang="ko-KR" sz="1600" dirty="0" smtClean="0"/>
                <a:t>) [</a:t>
              </a:r>
              <a:r>
                <a:rPr lang="ko-KR" altLang="en-US" sz="1600" dirty="0" smtClean="0"/>
                <a:t>시행령 별표</a:t>
              </a:r>
              <a:r>
                <a:rPr lang="en-US" altLang="ko-KR" sz="1600" dirty="0" smtClean="0"/>
                <a:t>13]</a:t>
              </a:r>
              <a:endParaRPr lang="en-US" altLang="ko-KR" sz="1400" b="1" kern="1200" cap="all" spc="-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공정안전보고서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(PSM)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58146"/>
              </p:ext>
            </p:extLst>
          </p:nvPr>
        </p:nvGraphicFramePr>
        <p:xfrm>
          <a:off x="796563" y="1855569"/>
          <a:ext cx="3910992" cy="429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413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3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78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인화성 가스</a:t>
                      </a:r>
                      <a:endParaRPr lang="ko-KR" altLang="en-US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제조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취급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제조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취급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저장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200,000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인화성 액체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제조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취급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제조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취급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저장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200,000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31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메틸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이소시아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네이트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맑은 고딕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850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포스겐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▼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250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아크릴로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니트릴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암모니아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190,000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18,500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이산화황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240,000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4816113" y="1855569"/>
          <a:ext cx="3910992" cy="430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553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53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92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9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삼산화황</a:t>
                      </a:r>
                      <a:endParaRPr lang="ko-KR" altLang="en-US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65,000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48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3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이황화탄소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smtClean="0">
                          <a:latin typeface="+mj-ea"/>
                          <a:ea typeface="+mj-ea"/>
                        </a:rPr>
                        <a:t>11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시안화수소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5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dirty="0" smtClean="0">
                          <a:latin typeface="+mj-ea"/>
                          <a:ea typeface="+mj-ea"/>
                        </a:rPr>
                        <a:t>12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불화수소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무수불산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dirty="0" smtClean="0">
                          <a:latin typeface="+mj-ea"/>
                          <a:ea typeface="+mj-ea"/>
                        </a:rPr>
                        <a:t>13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염화수소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무수염산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dirty="0" smtClean="0">
                          <a:latin typeface="+mj-ea"/>
                          <a:ea typeface="+mj-ea"/>
                        </a:rPr>
                        <a:t>14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황화수소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dirty="0" smtClean="0">
                          <a:latin typeface="+mj-ea"/>
                          <a:ea typeface="+mj-ea"/>
                        </a:rPr>
                        <a:t>15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질산암모늄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smtClean="0">
                          <a:latin typeface="+mj-ea"/>
                          <a:ea typeface="+mj-ea"/>
                        </a:rPr>
                        <a:t>16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니트로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글리세린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6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300" dirty="0" smtClean="0">
                          <a:latin typeface="+mj-ea"/>
                          <a:ea typeface="+mj-ea"/>
                        </a:rPr>
                        <a:t>17</a:t>
                      </a:r>
                      <a:endParaRPr lang="ko-KR" altLang="en-US" sz="1200" b="0" spc="-3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트리니트로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롤루엔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공정안전보고서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(PSM)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796563" y="1245969"/>
          <a:ext cx="3910992" cy="497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413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3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78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18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수소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45,000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25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19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산화에틸렌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20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포스핀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맑은 고딕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450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21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실란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Silane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22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질산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94.5%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endParaRPr lang="en-US" altLang="ko-KR" sz="1200" kern="1200" spc="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49,750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23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발연황산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삼산화황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65%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80%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미만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480,000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24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과산화수소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52%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endParaRPr lang="en-US" altLang="ko-KR" sz="1200" kern="1200" spc="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6,500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25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톨루엔디이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소시아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네이트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98,000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510908"/>
              </p:ext>
            </p:extLst>
          </p:nvPr>
        </p:nvGraphicFramePr>
        <p:xfrm>
          <a:off x="4816113" y="1245970"/>
          <a:ext cx="3910992" cy="497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6957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95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26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클로로술폰산</a:t>
                      </a:r>
                      <a:endParaRPr lang="ko-KR" altLang="en-US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500,000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490,000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25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27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브롬화수소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7,500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28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삼염화인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740,000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29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염화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벤질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748,000</a:t>
                      </a:r>
                      <a:endParaRPr lang="ko-KR" altLang="en-US" sz="1200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7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30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이산화염소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80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31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염화티오닐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9,850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32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브롬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rgbClr val="00B0F0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99,000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7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33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일산화질소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34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붕소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트리염화물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8,500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35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메틸에틸케톤과산화물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7,500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7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36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삼불화붕소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850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공정안전보고서</a:t>
                </a:r>
                <a:r>
                  <a:rPr lang="en-US" altLang="ko-KR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(PSM)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44901"/>
              </p:ext>
            </p:extLst>
          </p:nvPr>
        </p:nvGraphicFramePr>
        <p:xfrm>
          <a:off x="796563" y="1245966"/>
          <a:ext cx="3910992" cy="493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9029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029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45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37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니트로</a:t>
                      </a:r>
                      <a:endParaRPr lang="en-US" altLang="ko-KR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아닐린</a:t>
                      </a:r>
                      <a:endParaRPr lang="ko-KR" altLang="en-US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483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25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38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염소트리플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루오르화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39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불소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endParaRPr lang="en-US" altLang="ko-KR" sz="1200" kern="1200" spc="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19,500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73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40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시아누르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플루오르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화물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1,950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73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41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질소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트리플루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오르화물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endParaRPr lang="en-US" altLang="ko-KR" sz="1200" kern="1200" spc="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17,500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44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42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니트로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셀롤로오스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질소 함유 량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12.6%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8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43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과산화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벤조일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10210"/>
              </p:ext>
            </p:extLst>
          </p:nvPr>
        </p:nvGraphicFramePr>
        <p:xfrm>
          <a:off x="4816113" y="1245970"/>
          <a:ext cx="391099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7"/>
                <a:gridCol w="965200"/>
                <a:gridCol w="965200"/>
                <a:gridCol w="965200"/>
                <a:gridCol w="726105"/>
              </a:tblGrid>
              <a:tr h="26785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유해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위험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물질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규정 량</a:t>
                      </a:r>
                      <a:r>
                        <a:rPr lang="en-US" altLang="ko-KR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(kg)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비고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78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기존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변경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6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44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15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과염소산</a:t>
                      </a:r>
                      <a:endParaRPr lang="en-US" altLang="ko-KR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spc="-15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암모늄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446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25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45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디클로로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실란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1,500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rgbClr val="00B0F0"/>
                          </a:solidFill>
                          <a:latin typeface="맑은 고딕"/>
                          <a:ea typeface="+mn-ea"/>
                          <a:cs typeface="+mn-cs"/>
                        </a:rPr>
                        <a:t>▼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50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46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디에틸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알루미늄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염화물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7,500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3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47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디이소프로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필 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퍼옥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시디카보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네이트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3,500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48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불산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10%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9,000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49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20%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4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50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황산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20% 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0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250" baseline="0" dirty="0" smtClean="0">
                          <a:latin typeface="+mj-ea"/>
                          <a:ea typeface="+mj-ea"/>
                        </a:rPr>
                        <a:t>51</a:t>
                      </a:r>
                      <a:endParaRPr lang="ko-KR" altLang="en-US" sz="1200" b="0" spc="-250" baseline="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암모니아수</a:t>
                      </a:r>
                      <a:endParaRPr lang="en-US" altLang="ko-KR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중량 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20%</a:t>
                      </a:r>
                    </a:p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이상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▲</a:t>
                      </a:r>
                      <a:endParaRPr lang="en-US" altLang="ko-KR" sz="1200" kern="1200" spc="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맑은 고딕"/>
                          <a:ea typeface="+mn-ea"/>
                          <a:cs typeface="+mn-cs"/>
                        </a:rPr>
                        <a:t>30,000</a:t>
                      </a: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허용기준 설정물질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ext Box 224"/>
          <p:cNvSpPr txBox="1">
            <a:spLocks noChangeArrowheads="1"/>
          </p:cNvSpPr>
          <p:nvPr/>
        </p:nvSpPr>
        <p:spPr bwMode="auto">
          <a:xfrm>
            <a:off x="714374" y="1078131"/>
            <a:ext cx="8286751" cy="15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직업병이 발생하였거나 발암성</a:t>
            </a:r>
            <a:r>
              <a:rPr lang="en-US" altLang="ko-KR" sz="1600" b="1" dirty="0" smtClean="0"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latin typeface="+mj-ea"/>
                <a:ea typeface="+mj-ea"/>
              </a:rPr>
              <a:t>생식독성</a:t>
            </a:r>
            <a:r>
              <a:rPr lang="en-US" altLang="ko-KR" sz="1600" b="1" dirty="0" smtClean="0">
                <a:latin typeface="+mj-ea"/>
                <a:ea typeface="+mj-ea"/>
              </a:rPr>
              <a:t>·</a:t>
            </a:r>
            <a:r>
              <a:rPr lang="ko-KR" altLang="en-US" sz="1600" b="1" dirty="0" smtClean="0">
                <a:latin typeface="+mj-ea"/>
                <a:ea typeface="+mj-ea"/>
              </a:rPr>
              <a:t>변이원성 등 </a:t>
            </a:r>
            <a:r>
              <a:rPr lang="ko-KR" altLang="en-US" sz="1600" b="1" dirty="0" err="1" smtClean="0">
                <a:latin typeface="+mj-ea"/>
                <a:ea typeface="+mj-ea"/>
              </a:rPr>
              <a:t>高유해성으로</a:t>
            </a:r>
            <a:r>
              <a:rPr lang="ko-KR" altLang="en-US" sz="1600" b="1" dirty="0" smtClean="0">
                <a:latin typeface="+mj-ea"/>
                <a:ea typeface="+mj-ea"/>
              </a:rPr>
              <a:t> 인한 직업병 발생의</a:t>
            </a:r>
          </a:p>
          <a:p>
            <a:pPr>
              <a:lnSpc>
                <a:spcPct val="13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우려</a:t>
            </a:r>
            <a:r>
              <a:rPr lang="ko-KR" altLang="en-US" sz="1600" dirty="0" smtClean="0">
                <a:latin typeface="+mj-ea"/>
                <a:ea typeface="+mj-ea"/>
              </a:rPr>
              <a:t>가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있는 산화에틸렌 등 </a:t>
            </a:r>
            <a:r>
              <a:rPr lang="ko-KR" altLang="en-US" sz="1600" b="1" dirty="0" smtClean="0">
                <a:latin typeface="+mj-ea"/>
                <a:ea typeface="+mj-ea"/>
              </a:rPr>
              <a:t>화학물질을 추가 지정</a:t>
            </a:r>
            <a:r>
              <a:rPr lang="en-US" altLang="ko-KR" sz="1400" dirty="0" smtClean="0">
                <a:latin typeface="+mj-ea"/>
                <a:ea typeface="+mj-ea"/>
              </a:rPr>
              <a:t>(</a:t>
            </a:r>
            <a:r>
              <a:rPr lang="ko-KR" altLang="en-US" sz="1400" dirty="0" smtClean="0">
                <a:latin typeface="+mj-ea"/>
                <a:ea typeface="+mj-ea"/>
              </a:rPr>
              <a:t>종전 </a:t>
            </a:r>
            <a:r>
              <a:rPr lang="en-US" altLang="ko-KR" sz="1400" dirty="0" smtClean="0">
                <a:latin typeface="+mj-ea"/>
                <a:ea typeface="+mj-ea"/>
              </a:rPr>
              <a:t>14</a:t>
            </a:r>
            <a:r>
              <a:rPr lang="ko-KR" altLang="en-US" sz="1400" dirty="0" smtClean="0">
                <a:latin typeface="+mj-ea"/>
                <a:ea typeface="+mj-ea"/>
              </a:rPr>
              <a:t>종→개정 </a:t>
            </a:r>
            <a:r>
              <a:rPr lang="en-US" altLang="ko-KR" sz="1400" dirty="0" smtClean="0">
                <a:latin typeface="+mj-ea"/>
                <a:ea typeface="+mj-ea"/>
              </a:rPr>
              <a:t>38</a:t>
            </a:r>
            <a:r>
              <a:rPr lang="ko-KR" altLang="en-US" sz="1400" dirty="0" smtClean="0">
                <a:latin typeface="+mj-ea"/>
                <a:ea typeface="+mj-ea"/>
              </a:rPr>
              <a:t>종</a:t>
            </a:r>
            <a:r>
              <a:rPr lang="en-US" altLang="ko-KR" sz="1400" dirty="0" smtClean="0">
                <a:latin typeface="+mj-ea"/>
                <a:ea typeface="+mj-ea"/>
              </a:rPr>
              <a:t>, 24</a:t>
            </a:r>
            <a:r>
              <a:rPr lang="ko-KR" altLang="en-US" sz="1400" dirty="0" smtClean="0">
                <a:latin typeface="+mj-ea"/>
                <a:ea typeface="+mj-ea"/>
              </a:rPr>
              <a:t>종 추가</a:t>
            </a:r>
            <a:r>
              <a:rPr lang="en-US" altLang="ko-KR" sz="1400" dirty="0" smtClean="0">
                <a:latin typeface="+mj-ea"/>
                <a:ea typeface="+mj-ea"/>
              </a:rPr>
              <a:t>)(</a:t>
            </a:r>
            <a:r>
              <a:rPr lang="en-US" altLang="ko-KR" sz="1600" dirty="0" smtClean="0">
                <a:latin typeface="+mj-ea"/>
                <a:ea typeface="+mj-ea"/>
              </a:rPr>
              <a:t>107</a:t>
            </a:r>
            <a:r>
              <a:rPr lang="ko-KR" altLang="en-US" sz="1600" dirty="0" smtClean="0">
                <a:latin typeface="+mj-ea"/>
                <a:ea typeface="+mj-ea"/>
              </a:rPr>
              <a:t>조</a:t>
            </a:r>
            <a:r>
              <a:rPr lang="en-US" altLang="ko-KR" sz="1600" dirty="0" smtClean="0">
                <a:latin typeface="+mj-ea"/>
                <a:ea typeface="+mj-ea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» </a:t>
            </a:r>
            <a:r>
              <a:rPr lang="ko-KR" altLang="en-US" sz="1600" dirty="0" smtClean="0">
                <a:latin typeface="+mj-ea"/>
                <a:ea typeface="+mj-ea"/>
              </a:rPr>
              <a:t>작업장 내 </a:t>
            </a:r>
            <a:r>
              <a:rPr lang="ko-KR" altLang="en-US" sz="1600" b="1" dirty="0" smtClean="0">
                <a:latin typeface="+mj-ea"/>
                <a:ea typeface="+mj-ea"/>
              </a:rPr>
              <a:t>유해인자의 노출 농도를 허용기준 이하로 유지하지 않은 경우 </a:t>
            </a:r>
            <a:r>
              <a:rPr lang="en-US" altLang="ko-KR" sz="1600" b="1" dirty="0" smtClean="0">
                <a:latin typeface="+mj-ea"/>
                <a:ea typeface="+mj-ea"/>
              </a:rPr>
              <a:t>1,000</a:t>
            </a:r>
            <a:r>
              <a:rPr lang="ko-KR" altLang="en-US" sz="1600" b="1" dirty="0" smtClean="0">
                <a:latin typeface="+mj-ea"/>
                <a:ea typeface="+mj-ea"/>
              </a:rPr>
              <a:t>만원의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600" b="1" dirty="0" smtClean="0"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 과태료</a:t>
            </a:r>
            <a:r>
              <a:rPr lang="ko-KR" altLang="en-US" sz="1600" dirty="0" smtClean="0">
                <a:latin typeface="+mj-ea"/>
                <a:ea typeface="+mj-ea"/>
              </a:rPr>
              <a:t> 부과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796562" y="3247854"/>
          <a:ext cx="3918313" cy="285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13"/>
                <a:gridCol w="2455715"/>
                <a:gridCol w="1125685"/>
              </a:tblGrid>
              <a:tr h="5495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err="1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물질명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가크롬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 화합물</a:t>
                      </a:r>
                      <a:endParaRPr lang="ko-KR" altLang="en-US" sz="1200" b="1" kern="1200" spc="-15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15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납 및 그 무기화합물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니켈 화합물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불용성 무기화합물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디메틸포름아미드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벤젠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2-</a:t>
                      </a:r>
                      <a:r>
                        <a:rPr lang="ko-KR" altLang="en-US" sz="1200" b="1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브로모프로판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석면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제조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·</a:t>
                      </a:r>
                      <a:r>
                        <a:rPr lang="ko-KR" altLang="en-US" sz="1200" b="1" kern="12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사용하는 경우</a:t>
                      </a:r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1200" b="1" kern="120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모서리가 둥근 직사각형 15"/>
          <p:cNvSpPr/>
          <p:nvPr/>
        </p:nvSpPr>
        <p:spPr>
          <a:xfrm>
            <a:off x="8077200" y="2886075"/>
            <a:ext cx="628650" cy="2762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기존</a:t>
            </a:r>
            <a:endParaRPr lang="ko-KR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90575" y="2716431"/>
            <a:ext cx="3829051" cy="381935"/>
            <a:chOff x="790575" y="840006"/>
            <a:chExt cx="3829051" cy="381935"/>
          </a:xfrm>
        </p:grpSpPr>
        <p:sp>
          <p:nvSpPr>
            <p:cNvPr id="18" name="Text Box 224"/>
            <p:cNvSpPr txBox="1">
              <a:spLocks noChangeArrowheads="1"/>
            </p:cNvSpPr>
            <p:nvPr/>
          </p:nvSpPr>
          <p:spPr bwMode="auto">
            <a:xfrm>
              <a:off x="1095376" y="840006"/>
              <a:ext cx="3524250" cy="341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허용기준 설정 대상 유해인자</a:t>
              </a:r>
              <a:r>
                <a:rPr lang="en-US" altLang="ko-KR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(38</a:t>
              </a:r>
              <a:r>
                <a:rPr lang="ko-KR" altLang="en-US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종</a:t>
              </a:r>
              <a:r>
                <a:rPr lang="en-US" altLang="ko-KR" sz="1400" b="1" kern="1200" cap="all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ea"/>
                  <a:ea typeface="+mj-ea"/>
                </a:rPr>
                <a:t>)</a:t>
              </a:r>
              <a:endParaRPr lang="en-US" altLang="ko-KR" sz="1400" b="1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grpSp>
          <p:nvGrpSpPr>
            <p:cNvPr id="19" name="그룹 16"/>
            <p:cNvGrpSpPr/>
            <p:nvPr/>
          </p:nvGrpSpPr>
          <p:grpSpPr>
            <a:xfrm>
              <a:off x="790575" y="849531"/>
              <a:ext cx="409575" cy="372410"/>
              <a:chOff x="790575" y="849531"/>
              <a:chExt cx="409575" cy="37241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838200" y="914400"/>
                <a:ext cx="219075" cy="21907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 Box 224"/>
              <p:cNvSpPr txBox="1">
                <a:spLocks noChangeArrowheads="1"/>
              </p:cNvSpPr>
              <p:nvPr/>
            </p:nvSpPr>
            <p:spPr bwMode="auto">
              <a:xfrm>
                <a:off x="790575" y="849531"/>
                <a:ext cx="409575" cy="3724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V</a:t>
                </a:r>
                <a:endParaRPr lang="en-US" altLang="ko-KR" sz="1400" kern="1200" cap="all" dirty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</p:grp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4797062" y="3238329"/>
          <a:ext cx="3918313" cy="285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13"/>
                <a:gridCol w="2455715"/>
                <a:gridCol w="1125685"/>
              </a:tblGrid>
              <a:tr h="5495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err="1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물질명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이황화탄소</a:t>
                      </a: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15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9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카드뮴 및 그 화합물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10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톨루엔</a:t>
                      </a:r>
                      <a:r>
                        <a:rPr lang="en-US" altLang="ko-KR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-2,4-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디이소시아네이트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톨루엔</a:t>
                      </a:r>
                      <a:r>
                        <a:rPr lang="en-US" altLang="ko-KR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-2,6-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디이소시아네이트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12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트리클로로에틸렌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13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포름알데히드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14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n-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헥산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038422" y="49932"/>
            <a:ext cx="7724578" cy="685145"/>
            <a:chOff x="1038422" y="49932"/>
            <a:chExt cx="7724578" cy="685145"/>
          </a:xfrm>
        </p:grpSpPr>
        <p:sp>
          <p:nvSpPr>
            <p:cNvPr id="7" name="Rectangle 12"/>
            <p:cNvSpPr/>
            <p:nvPr/>
          </p:nvSpPr>
          <p:spPr>
            <a:xfrm>
              <a:off x="1038422" y="49932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① 산업안전보건법의 보호범위 확대 및 산재예방 책임주체 확대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Rectangle 12"/>
            <p:cNvSpPr/>
            <p:nvPr/>
          </p:nvSpPr>
          <p:spPr>
            <a:xfrm>
              <a:off x="1333697" y="211857"/>
              <a:ext cx="561002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산업재해 예방 책임주체 확대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 Box 224"/>
          <p:cNvSpPr txBox="1">
            <a:spLocks noChangeArrowheads="1"/>
          </p:cNvSpPr>
          <p:nvPr/>
        </p:nvSpPr>
        <p:spPr bwMode="auto">
          <a:xfrm>
            <a:off x="733424" y="1668681"/>
            <a:ext cx="8258176" cy="11412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기업의 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산재예방 강화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를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위해 회사의 대표이사에게 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안전 및 보건에 관한 계획을 수립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하여 이사회에 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보고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하고 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승인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받도록 하였으며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수립계획의 성실한 이행 의무를 부과함</a:t>
            </a:r>
            <a:endParaRPr lang="en-US" altLang="ko-KR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11" name="그룹 75"/>
          <p:cNvGrpSpPr/>
          <p:nvPr/>
        </p:nvGrpSpPr>
        <p:grpSpPr>
          <a:xfrm>
            <a:off x="752474" y="1162050"/>
            <a:ext cx="2924176" cy="381000"/>
            <a:chOff x="752474" y="3495675"/>
            <a:chExt cx="2924176" cy="381000"/>
          </a:xfrm>
        </p:grpSpPr>
        <p:sp>
          <p:nvSpPr>
            <p:cNvPr id="13" name="오각형 12"/>
            <p:cNvSpPr/>
            <p:nvPr/>
          </p:nvSpPr>
          <p:spPr>
            <a:xfrm>
              <a:off x="752474" y="3495675"/>
              <a:ext cx="2924176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</a:t>
              </a:r>
              <a:r>
                <a:rPr lang="ko-KR" altLang="en-US" sz="1600" b="1" spc="-150" dirty="0" smtClean="0"/>
                <a:t> 대표이사 </a:t>
              </a:r>
              <a:r>
                <a:rPr lang="en-US" altLang="ko-KR" sz="1600" b="1" spc="-150" dirty="0" smtClean="0"/>
                <a:t>(14</a:t>
              </a:r>
              <a:r>
                <a:rPr lang="ko-KR" altLang="en-US" sz="1600" b="1" spc="-150" dirty="0" smtClean="0"/>
                <a:t>조</a:t>
              </a:r>
              <a:r>
                <a:rPr lang="en-US" altLang="ko-KR" sz="1600" b="1" spc="-150" dirty="0" smtClean="0"/>
                <a:t>)</a:t>
              </a:r>
              <a:r>
                <a:rPr lang="ko-KR" altLang="en-US" sz="1600" b="1" spc="-150" dirty="0" smtClean="0"/>
                <a:t> </a:t>
              </a:r>
              <a:r>
                <a:rPr lang="en-US" altLang="ko-KR" sz="1600" spc="-150" dirty="0" smtClean="0"/>
                <a:t>&lt;’21. 1. 1. </a:t>
              </a:r>
              <a:r>
                <a:rPr lang="ko-KR" altLang="en-US" sz="1600" spc="-150" dirty="0" smtClean="0"/>
                <a:t>시행</a:t>
              </a:r>
              <a:r>
                <a:rPr lang="en-US" altLang="ko-KR" sz="1600" spc="-150" dirty="0" smtClean="0"/>
                <a:t>&gt;</a:t>
              </a:r>
              <a:endParaRPr lang="ko-KR" altLang="en-US" sz="1600" spc="-150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714375" y="2859306"/>
            <a:ext cx="8429625" cy="892552"/>
            <a:chOff x="714375" y="2649756"/>
            <a:chExt cx="8429625" cy="892552"/>
          </a:xfrm>
        </p:grpSpPr>
        <p:sp>
          <p:nvSpPr>
            <p:cNvPr id="12" name="Text Box 224"/>
            <p:cNvSpPr txBox="1">
              <a:spLocks noChangeArrowheads="1"/>
            </p:cNvSpPr>
            <p:nvPr/>
          </p:nvSpPr>
          <p:spPr bwMode="auto">
            <a:xfrm>
              <a:off x="714375" y="2649756"/>
              <a:ext cx="8429625" cy="892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»                </a:t>
              </a:r>
              <a:r>
                <a:rPr lang="ko-KR" altLang="en-US" sz="1600" spc="-150" dirty="0" smtClean="0"/>
                <a:t>① </a:t>
              </a:r>
              <a:r>
                <a:rPr lang="ko-KR" altLang="en-US" sz="1600" b="1" spc="-150" dirty="0" err="1" smtClean="0"/>
                <a:t>상시근로자</a:t>
              </a:r>
              <a:r>
                <a:rPr lang="ko-KR" altLang="en-US" sz="1600" spc="-150" dirty="0" smtClean="0"/>
                <a:t> </a:t>
              </a:r>
              <a:r>
                <a:rPr lang="en-US" altLang="ko-KR" sz="2000" b="1" spc="-150" dirty="0" smtClean="0"/>
                <a:t>500</a:t>
              </a:r>
              <a:r>
                <a:rPr lang="ko-KR" altLang="en-US" sz="1600" b="1" spc="-150" dirty="0" smtClean="0"/>
                <a:t>명* 이상</a:t>
              </a:r>
              <a:r>
                <a:rPr lang="ko-KR" altLang="en-US" sz="1600" spc="-150" dirty="0" smtClean="0"/>
                <a:t>인</a:t>
              </a:r>
              <a:r>
                <a:rPr lang="ko-KR" altLang="en-US" sz="1600" b="1" spc="-150" dirty="0" smtClean="0"/>
                <a:t> </a:t>
              </a:r>
              <a:r>
                <a:rPr lang="ko-KR" altLang="en-US" sz="1600" spc="-150" dirty="0" smtClean="0"/>
                <a:t>회사</a:t>
              </a:r>
              <a:r>
                <a:rPr lang="ko-KR" altLang="en-US" sz="1600" b="1" spc="-150" dirty="0" smtClean="0"/>
                <a:t> </a:t>
              </a:r>
              <a:endParaRPr lang="en-US" altLang="ko-KR" sz="1600" b="1" spc="-150" dirty="0" smtClean="0"/>
            </a:p>
            <a:p>
              <a:pPr>
                <a:lnSpc>
                  <a:spcPct val="130000"/>
                </a:lnSpc>
              </a:pPr>
              <a:r>
                <a:rPr lang="en-US" altLang="ko-KR" sz="1600" b="1" spc="-150" dirty="0" smtClean="0"/>
                <a:t>                                   </a:t>
              </a:r>
              <a:r>
                <a:rPr lang="ko-KR" altLang="en-US" sz="1600" spc="-150" dirty="0" smtClean="0"/>
                <a:t>②</a:t>
              </a:r>
              <a:r>
                <a:rPr lang="ko-KR" altLang="en-US" sz="1600" b="1" spc="-150" dirty="0" smtClean="0"/>
                <a:t> 전년도 </a:t>
              </a:r>
              <a:r>
                <a:rPr lang="ko-KR" altLang="en-US" sz="1600" b="1" spc="-150" dirty="0" err="1" smtClean="0"/>
                <a:t>시공능력평가액</a:t>
              </a:r>
              <a:r>
                <a:rPr lang="en-US" altLang="ko-KR" sz="1600" spc="-150" dirty="0" smtClean="0"/>
                <a:t>(</a:t>
              </a:r>
              <a:r>
                <a:rPr lang="ko-KR" altLang="en-US" sz="1600" spc="-150" dirty="0" smtClean="0"/>
                <a:t>토목</a:t>
              </a:r>
              <a:r>
                <a:rPr lang="en-US" altLang="ko-KR" sz="1600" spc="-150" dirty="0" smtClean="0"/>
                <a:t>·</a:t>
              </a:r>
              <a:r>
                <a:rPr lang="ko-KR" altLang="en-US" sz="1600" spc="-150" dirty="0" err="1" smtClean="0"/>
                <a:t>건축공사업에</a:t>
              </a:r>
              <a:r>
                <a:rPr lang="ko-KR" altLang="en-US" sz="1600" spc="-150" dirty="0" smtClean="0"/>
                <a:t> 한함</a:t>
              </a:r>
              <a:r>
                <a:rPr lang="en-US" altLang="ko-KR" sz="1600" spc="-150" dirty="0" smtClean="0"/>
                <a:t>) </a:t>
              </a:r>
              <a:r>
                <a:rPr lang="ko-KR" altLang="en-US" sz="1600" spc="-150" dirty="0" smtClean="0"/>
                <a:t>순위 상위 </a:t>
              </a:r>
              <a:r>
                <a:rPr lang="en-US" altLang="ko-KR" sz="2000" b="1" spc="-150" dirty="0" smtClean="0"/>
                <a:t>1,000</a:t>
              </a:r>
              <a:r>
                <a:rPr lang="ko-KR" altLang="en-US" sz="1600" b="1" spc="-150" dirty="0" smtClean="0"/>
                <a:t>위 이내의 건설회사</a:t>
              </a:r>
              <a:endParaRPr lang="en-US" altLang="ko-KR" sz="1600" kern="1200" cap="all" spc="-150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90600" y="2743200"/>
              <a:ext cx="628650" cy="2762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atin typeface="+mj-ea"/>
                  <a:ea typeface="+mj-ea"/>
                </a:rPr>
                <a:t>대상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14375" y="3649881"/>
            <a:ext cx="8429625" cy="704616"/>
            <a:chOff x="714375" y="2649756"/>
            <a:chExt cx="8429625" cy="704616"/>
          </a:xfrm>
        </p:grpSpPr>
        <p:sp>
          <p:nvSpPr>
            <p:cNvPr id="24" name="Text Box 224"/>
            <p:cNvSpPr txBox="1">
              <a:spLocks noChangeArrowheads="1"/>
            </p:cNvSpPr>
            <p:nvPr/>
          </p:nvSpPr>
          <p:spPr bwMode="auto">
            <a:xfrm>
              <a:off x="714375" y="2649756"/>
              <a:ext cx="8429625" cy="7046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600" b="1" cap="all" spc="-150" dirty="0" smtClean="0">
                  <a:ln w="9000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»                </a:t>
              </a:r>
              <a:r>
                <a:rPr lang="ko-KR" altLang="en-US" sz="1600" spc="-150" dirty="0" smtClean="0"/>
                <a:t>① </a:t>
              </a:r>
              <a:r>
                <a:rPr lang="ko-KR" altLang="en-US" sz="1600" dirty="0" smtClean="0"/>
                <a:t>전년도 안전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보건활동 실적 ②안전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보건경영방침 및 안전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보건활동 계획</a:t>
              </a:r>
              <a:r>
                <a:rPr lang="en-US" altLang="ko-KR" sz="1600" dirty="0" smtClean="0"/>
                <a:t>             </a:t>
              </a:r>
              <a:endParaRPr lang="ko-KR" altLang="en-US" sz="1600" dirty="0" smtClean="0"/>
            </a:p>
            <a:p>
              <a:pPr>
                <a:lnSpc>
                  <a:spcPct val="130000"/>
                </a:lnSpc>
              </a:pPr>
              <a:r>
                <a:rPr lang="ko-KR" altLang="en-US" sz="1600" dirty="0" smtClean="0"/>
                <a:t>                    ③안전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보건관리 체계</a:t>
              </a:r>
              <a:r>
                <a:rPr lang="en-US" altLang="ko-KR" sz="1600" dirty="0" smtClean="0"/>
                <a:t>·</a:t>
              </a:r>
              <a:r>
                <a:rPr lang="ko-KR" altLang="en-US" sz="1600" dirty="0" smtClean="0"/>
                <a:t>인원 및 역할 ④안전 및 보건에 관한 시설 및 비용</a:t>
              </a:r>
              <a:endParaRPr lang="en-US" altLang="ko-KR" sz="1600" b="1" spc="-150" dirty="0" smtClean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90600" y="2743200"/>
              <a:ext cx="628650" cy="27622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atin typeface="+mj-ea"/>
                  <a:ea typeface="+mj-ea"/>
                </a:rPr>
                <a:t>내용</a:t>
              </a:r>
              <a:endParaRPr lang="ko-KR" altLang="en-US" sz="1400" dirty="0">
                <a:latin typeface="+mj-ea"/>
                <a:ea typeface="+mj-ea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30" name="Picture 7" descr="안전모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29" y="2218540"/>
              <a:ext cx="546636" cy="350072"/>
            </a:xfrm>
            <a:prstGeom prst="rect">
              <a:avLst/>
            </a:prstGeom>
          </p:spPr>
        </p:pic>
        <p:sp>
          <p:nvSpPr>
            <p:cNvPr id="31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725" y="4667545"/>
            <a:ext cx="1203094" cy="12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허용기준 설정물질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6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796562" y="1438104"/>
          <a:ext cx="3918313" cy="450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13"/>
                <a:gridCol w="2455715"/>
                <a:gridCol w="1125685"/>
              </a:tblGrid>
              <a:tr h="5495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err="1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물질명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니켈카르보닐</a:t>
                      </a:r>
                      <a:endParaRPr lang="ko-KR" altLang="en-US" sz="1200" b="1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15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디클로로메탄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1,2-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디클로로프로판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망간 및 그 무기화합물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5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메탄올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6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-5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메틸렌</a:t>
                      </a:r>
                      <a:r>
                        <a:rPr lang="ko-KR" altLang="en-US" sz="1200" b="1" kern="1200" spc="-5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1" kern="1200" spc="-5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비스</a:t>
                      </a:r>
                      <a:r>
                        <a:rPr lang="en-US" altLang="ko-KR" sz="1200" b="1" kern="1200" spc="-5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1" kern="1200" spc="-5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페닐</a:t>
                      </a:r>
                      <a:r>
                        <a:rPr lang="ko-KR" altLang="en-US" sz="1200" b="1" kern="1200" spc="-5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1" kern="1200" spc="-5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이소시아네이트</a:t>
                      </a:r>
                      <a:r>
                        <a:rPr lang="en-US" altLang="ko-KR" sz="1200" b="1" kern="1200" spc="-5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1" kern="1200" spc="-5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7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베릴륨</a:t>
                      </a:r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및 화합물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허가대상물질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8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1,3-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부타디엔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9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브롬화 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메틸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10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산화에틸렌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수은 및 그 무기화합물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12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스티렌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8077200" y="1076325"/>
            <a:ext cx="628650" cy="2762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추가</a:t>
            </a:r>
            <a:endParaRPr lang="ko-KR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729"/>
              </p:ext>
            </p:extLst>
          </p:nvPr>
        </p:nvGraphicFramePr>
        <p:xfrm>
          <a:off x="4797062" y="1428579"/>
          <a:ext cx="3918313" cy="463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13"/>
                <a:gridCol w="2455715"/>
                <a:gridCol w="1125685"/>
              </a:tblGrid>
              <a:tr h="5495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endParaRPr lang="en-US" altLang="ko-KR" sz="1200" b="1" kern="1200" spc="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호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err="1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물질명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0" dirty="0" smtClean="0">
                          <a:solidFill>
                            <a:schemeClr val="lt1"/>
                          </a:solidFill>
                          <a:latin typeface="+mj-ea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200" b="1" kern="1200" spc="0" dirty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13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시클로헥사논</a:t>
                      </a:r>
                      <a:endParaRPr lang="ko-KR" altLang="en-US" sz="1200" b="1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15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14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아닐린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15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아크릴로니트릴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16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암모니아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17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18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염화비닐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허가대상물질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19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일산화탄소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20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코발트 및 그 무기화합물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21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콜타르피치 </a:t>
                      </a:r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휘발물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허가대상물질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22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톨루엔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kern="1200" spc="0" baseline="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23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트리클로로메탄</a:t>
                      </a:r>
                      <a:endParaRPr lang="ko-KR" altLang="en-US" sz="1200" b="1" kern="1200" spc="0" baseline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spc="-150" dirty="0" smtClean="0">
                          <a:latin typeface="+mj-ea"/>
                          <a:ea typeface="+mj-ea"/>
                        </a:rPr>
                        <a:t>24</a:t>
                      </a:r>
                      <a:endParaRPr lang="ko-KR" altLang="en-US" sz="1200" b="0" spc="-15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b="1" kern="1200" spc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황산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pH2.0 </a:t>
                      </a: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이하</a:t>
                      </a:r>
                      <a:r>
                        <a:rPr lang="en-US" altLang="ko-KR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spc="0" baseline="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특별관리물질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28675" y="1457325"/>
            <a:ext cx="7734300" cy="4400550"/>
          </a:xfrm>
          <a:prstGeom prst="roundRect">
            <a:avLst>
              <a:gd name="adj" fmla="val 2009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114675" y="1266825"/>
            <a:ext cx="318135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안전보건규칙 준수사항</a:t>
            </a:r>
            <a:endParaRPr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Text Box 224"/>
          <p:cNvSpPr txBox="1">
            <a:spLocks noChangeArrowheads="1"/>
          </p:cNvSpPr>
          <p:nvPr/>
        </p:nvSpPr>
        <p:spPr bwMode="auto">
          <a:xfrm>
            <a:off x="1114423" y="1773456"/>
            <a:ext cx="7458078" cy="378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➊ 관리대상 유해물질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•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밀폐설비 또는 국소배기장치 설치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국소배기장치 및 전체환기장치의 성능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 </a:t>
            </a:r>
            <a:r>
              <a:rPr lang="ko-KR" altLang="en-US" sz="1600" dirty="0" smtClean="0">
                <a:latin typeface="+mj-ea"/>
                <a:ea typeface="+mj-ea"/>
              </a:rPr>
              <a:t> 유지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•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atin typeface="+mj-ea"/>
                <a:ea typeface="+mj-ea"/>
              </a:rPr>
              <a:t>불침투성</a:t>
            </a:r>
            <a:r>
              <a:rPr lang="ko-KR" altLang="en-US" sz="1600" dirty="0" smtClean="0">
                <a:latin typeface="+mj-ea"/>
                <a:ea typeface="+mj-ea"/>
              </a:rPr>
              <a:t> 작업장 바닥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부식</a:t>
            </a:r>
            <a:r>
              <a:rPr lang="en-US" altLang="ko-KR" sz="1600" dirty="0" smtClean="0">
                <a:latin typeface="+mj-ea"/>
                <a:ea typeface="+mj-ea"/>
              </a:rPr>
              <a:t>·</a:t>
            </a:r>
            <a:r>
              <a:rPr lang="ko-KR" altLang="en-US" sz="1600" dirty="0" smtClean="0">
                <a:latin typeface="+mj-ea"/>
                <a:ea typeface="+mj-ea"/>
              </a:rPr>
              <a:t>누출방지조치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경보설치</a:t>
            </a:r>
            <a:r>
              <a:rPr lang="en-US" altLang="ko-KR" sz="1600" dirty="0" smtClean="0">
                <a:latin typeface="+mj-ea"/>
                <a:ea typeface="+mj-ea"/>
              </a:rPr>
              <a:t>·</a:t>
            </a:r>
            <a:r>
              <a:rPr lang="ko-KR" altLang="en-US" sz="1600" dirty="0" smtClean="0">
                <a:latin typeface="+mj-ea"/>
                <a:ea typeface="+mj-ea"/>
              </a:rPr>
              <a:t>긴급차단장치 설치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•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국소배기장치 사용 전 점검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명칭 등의 게시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저장 및 빈 용기 관리 등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+mj-ea"/>
                <a:ea typeface="+mj-ea"/>
              </a:rPr>
              <a:t>      * 특별관리물질 </a:t>
            </a:r>
            <a:r>
              <a:rPr lang="en-US" altLang="ko-KR" sz="1400" dirty="0" smtClean="0">
                <a:latin typeface="+mj-ea"/>
                <a:ea typeface="+mj-ea"/>
              </a:rPr>
              <a:t>: </a:t>
            </a:r>
            <a:r>
              <a:rPr lang="ko-KR" altLang="en-US" sz="1400" dirty="0" smtClean="0">
                <a:latin typeface="+mj-ea"/>
                <a:ea typeface="+mj-ea"/>
              </a:rPr>
              <a:t>특별관리물질 취급일지 작성</a:t>
            </a:r>
            <a:r>
              <a:rPr lang="en-US" altLang="ko-KR" sz="1400" dirty="0" smtClean="0">
                <a:latin typeface="+mj-ea"/>
                <a:ea typeface="+mj-ea"/>
              </a:rPr>
              <a:t>, </a:t>
            </a:r>
            <a:r>
              <a:rPr lang="ko-KR" altLang="en-US" sz="1400" dirty="0" smtClean="0">
                <a:latin typeface="+mj-ea"/>
                <a:ea typeface="+mj-ea"/>
              </a:rPr>
              <a:t>특별관리물질의 고지</a:t>
            </a:r>
          </a:p>
          <a:p>
            <a:pPr>
              <a:lnSpc>
                <a:spcPct val="200000"/>
              </a:lnSpc>
            </a:pP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➋ 허가대상 유해물질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•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설비기준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국소배기장치의 설치</a:t>
            </a:r>
            <a:r>
              <a:rPr lang="en-US" altLang="ko-KR" sz="1600" dirty="0" smtClean="0">
                <a:latin typeface="+mj-ea"/>
                <a:ea typeface="+mj-ea"/>
              </a:rPr>
              <a:t>·</a:t>
            </a:r>
            <a:r>
              <a:rPr lang="ko-KR" altLang="en-US" sz="1600" dirty="0" smtClean="0">
                <a:latin typeface="+mj-ea"/>
                <a:ea typeface="+mj-ea"/>
              </a:rPr>
              <a:t>성능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배출액의</a:t>
            </a:r>
            <a:r>
              <a:rPr lang="ko-KR" altLang="en-US" sz="1600" dirty="0" smtClean="0">
                <a:latin typeface="+mj-ea"/>
                <a:ea typeface="+mj-ea"/>
              </a:rPr>
              <a:t> 처리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•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국소배기장치 사용 전 점검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출입의 금지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흡연 등의 금지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명칭 등의 게시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  </a:t>
            </a:r>
            <a:r>
              <a:rPr lang="ko-KR" altLang="en-US" sz="1600" dirty="0" smtClean="0">
                <a:latin typeface="+mj-ea"/>
                <a:ea typeface="+mj-ea"/>
              </a:rPr>
              <a:t>유해성 주지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작업수칙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목욕설비</a:t>
            </a:r>
            <a:r>
              <a:rPr lang="en-US" altLang="ko-KR" sz="1600" dirty="0" smtClean="0">
                <a:latin typeface="+mj-ea"/>
                <a:ea typeface="+mj-ea"/>
              </a:rPr>
              <a:t>·</a:t>
            </a:r>
            <a:r>
              <a:rPr lang="ko-KR" altLang="en-US" sz="1600" dirty="0" smtClean="0">
                <a:latin typeface="+mj-ea"/>
                <a:ea typeface="+mj-ea"/>
              </a:rPr>
              <a:t>긴급 세척시설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누출시</a:t>
            </a:r>
            <a:r>
              <a:rPr lang="ko-KR" altLang="en-US" sz="1600" dirty="0" smtClean="0">
                <a:latin typeface="+mj-ea"/>
                <a:ea typeface="+mj-ea"/>
              </a:rPr>
              <a:t> 조치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       </a:t>
            </a:r>
            <a:r>
              <a:rPr lang="ko-KR" altLang="en-US" sz="1600" dirty="0" smtClean="0">
                <a:latin typeface="+mj-ea"/>
                <a:ea typeface="+mj-ea"/>
              </a:rPr>
              <a:t>기록의 보존 등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7" name="그룹 6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1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④ 화학물질 관련 개정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333696" y="211857"/>
                <a:ext cx="680065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kern="1200" spc="-150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허용기준 설정물질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13"/>
            <p:cNvGrpSpPr/>
            <p:nvPr/>
          </p:nvGrpSpPr>
          <p:grpSpPr>
            <a:xfrm>
              <a:off x="1003228" y="278461"/>
              <a:ext cx="388292" cy="388290"/>
              <a:chOff x="1003228" y="278461"/>
              <a:chExt cx="388292" cy="38829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003228" y="278461"/>
                <a:ext cx="388292" cy="388290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C:\Users\1\Desktop\20년기홍기차장PPT\법개정아이콘\개정6.pn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74737" y="354013"/>
                <a:ext cx="230188" cy="23985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Picture 5" descr="말풍선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38" y="1169445"/>
            <a:ext cx="1261872" cy="141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302" y="2697865"/>
            <a:ext cx="656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</a:rPr>
              <a:t>기타 개정사항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3395" y="1259416"/>
            <a:ext cx="9681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500" b="1" spc="-150" dirty="0" smtClean="0">
                <a:solidFill>
                  <a:srgbClr val="3B76B1"/>
                </a:solidFill>
                <a:latin typeface="+mj-ea"/>
                <a:ea typeface="+mj-ea"/>
              </a:rPr>
              <a:t>5</a:t>
            </a:r>
            <a:endParaRPr lang="en-US" sz="6500" b="1" kern="1200" spc="-150" dirty="0">
              <a:solidFill>
                <a:srgbClr val="3B76B1"/>
              </a:solidFill>
              <a:latin typeface="+mj-ea"/>
              <a:ea typeface="+mj-ea"/>
            </a:endParaRPr>
          </a:p>
        </p:txBody>
      </p:sp>
      <p:pic>
        <p:nvPicPr>
          <p:cNvPr id="6" name="Picture 2" descr="C:\Users\Microsoft\Desktop\산업안전보건법_PPT\이미지\저울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48" y="5489860"/>
            <a:ext cx="694490" cy="7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467725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화재감시자 배치 확대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418" y="2198508"/>
              <a:ext cx="474754" cy="56561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733424" y="1691556"/>
            <a:ext cx="7704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224"/>
          <p:cNvSpPr txBox="1">
            <a:spLocks noChangeArrowheads="1"/>
          </p:cNvSpPr>
          <p:nvPr/>
        </p:nvSpPr>
        <p:spPr bwMode="auto">
          <a:xfrm>
            <a:off x="883037" y="1670927"/>
            <a:ext cx="5584248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종전에는 대규모 공사현장 등에서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용접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용단 작업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을 하는 경우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화재감시자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를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배치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하도록 함       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안전보건규칙 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241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조의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2)</a:t>
            </a:r>
            <a:endParaRPr lang="en-US" altLang="ko-KR" kern="1200" cap="all" spc="-100" dirty="0">
              <a:ln w="9000" cmpd="sng">
                <a:noFill/>
                <a:prstDash val="solid"/>
              </a:ln>
              <a:solidFill>
                <a:srgbClr val="0A4C87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714375" y="3161983"/>
            <a:ext cx="8048625" cy="2628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개정법령에서는 </a:t>
            </a:r>
            <a:r>
              <a:rPr lang="ko-KR" altLang="en-US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불꽃의 비산 거리</a:t>
            </a:r>
            <a:r>
              <a:rPr lang="en-US" altLang="ko-KR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(11m) </a:t>
            </a:r>
            <a:r>
              <a:rPr lang="ko-KR" altLang="en-US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이내</a:t>
            </a:r>
            <a:r>
              <a:rPr lang="en-US" altLang="ko-KR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외 가연성 물질</a:t>
            </a:r>
            <a:r>
              <a:rPr lang="en-US" altLang="ko-KR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열전도나 </a:t>
            </a:r>
            <a:r>
              <a:rPr lang="ko-KR" altLang="en-US" sz="1600" b="1" cap="all" spc="-15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열복사에 의해 발화될</a:t>
            </a: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ko-KR" sz="1600" b="1" cap="all" spc="-15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5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우려가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있는 장소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등으로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화재감시자 배치를 확대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하여 화재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폭발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사고 예방을 강화하였고</a:t>
            </a:r>
            <a:endParaRPr lang="en-US" altLang="ko-KR" sz="1600" cap="all" spc="-130" dirty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사업주에게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작업시작 전 화재예방에 필요한 사항 확인 및 안전조치 이행 의무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를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부과하고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작업이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종료될 때까지 작업내용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일시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안전점검 및 조치 사항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등을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서면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으로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게시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하도록 함</a:t>
            </a:r>
            <a:endParaRPr lang="en-US" altLang="ko-KR" sz="1600" cap="all" spc="-130" dirty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cap="all" spc="-150" dirty="0" smtClean="0">
                <a:ln w="9000" cmpd="sng">
                  <a:noFill/>
                  <a:prstDash val="solid"/>
                </a:ln>
                <a:latin typeface="+mj-ea"/>
              </a:rPr>
              <a:t>* </a:t>
            </a:r>
            <a:r>
              <a:rPr lang="ko-KR" altLang="en-US" sz="1600" cap="all" spc="-150" dirty="0" smtClean="0">
                <a:ln w="9000" cmpd="sng">
                  <a:noFill/>
                  <a:prstDash val="solid"/>
                </a:ln>
                <a:latin typeface="+mj-ea"/>
              </a:rPr>
              <a:t>다만</a:t>
            </a:r>
            <a:r>
              <a:rPr lang="en-US" altLang="ko-KR" sz="1600" cap="all" spc="-150" dirty="0">
                <a:ln w="9000" cmpd="sng">
                  <a:noFill/>
                  <a:prstDash val="solid"/>
                </a:ln>
                <a:latin typeface="+mj-ea"/>
              </a:rPr>
              <a:t>, </a:t>
            </a:r>
            <a:r>
              <a:rPr lang="ko-KR" altLang="en-US" sz="1600" cap="all" spc="-150" dirty="0">
                <a:ln w="9000" cmpd="sng">
                  <a:noFill/>
                  <a:prstDash val="solid"/>
                </a:ln>
                <a:latin typeface="+mj-ea"/>
              </a:rPr>
              <a:t>동일한 장소에서 상시</a:t>
            </a:r>
            <a:r>
              <a:rPr lang="en-US" altLang="ko-KR" sz="1600" cap="all" spc="-150" dirty="0">
                <a:ln w="9000" cmpd="sng">
                  <a:noFill/>
                  <a:prstDash val="solid"/>
                </a:ln>
                <a:latin typeface="+mj-ea"/>
              </a:rPr>
              <a:t>·</a:t>
            </a:r>
            <a:r>
              <a:rPr lang="ko-KR" altLang="en-US" sz="1600" cap="all" spc="-150" dirty="0">
                <a:ln w="9000" cmpd="sng">
                  <a:noFill/>
                  <a:prstDash val="solid"/>
                </a:ln>
                <a:latin typeface="+mj-ea"/>
              </a:rPr>
              <a:t>반복적으로 화재위험작업 수행 시 사업주의 작업승인을 생략할 </a:t>
            </a:r>
            <a:r>
              <a:rPr lang="ko-KR" altLang="en-US" sz="1600" cap="all" spc="-150" dirty="0" smtClean="0">
                <a:ln w="9000" cmpd="sng">
                  <a:noFill/>
                  <a:prstDash val="solid"/>
                </a:ln>
                <a:latin typeface="+mj-ea"/>
              </a:rPr>
              <a:t>수 </a:t>
            </a:r>
            <a:endParaRPr lang="en-US" altLang="ko-KR" sz="1600" cap="all" spc="-150" dirty="0" smtClean="0">
              <a:ln w="9000" cmpd="sng">
                <a:noFill/>
                <a:prstDash val="solid"/>
              </a:ln>
              <a:latin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50" dirty="0">
                <a:ln w="9000" cmpd="sng">
                  <a:noFill/>
                  <a:prstDash val="solid"/>
                </a:ln>
                <a:latin typeface="+mj-ea"/>
              </a:rPr>
              <a:t> </a:t>
            </a:r>
            <a:r>
              <a:rPr lang="en-US" altLang="ko-KR" sz="1600" cap="all" spc="-150" dirty="0" smtClean="0">
                <a:ln w="9000" cmpd="sng">
                  <a:noFill/>
                  <a:prstDash val="solid"/>
                </a:ln>
                <a:latin typeface="+mj-ea"/>
              </a:rPr>
              <a:t>  </a:t>
            </a:r>
            <a:r>
              <a:rPr lang="ko-KR" altLang="en-US" sz="1600" cap="all" spc="-150" dirty="0" smtClean="0">
                <a:ln w="9000" cmpd="sng">
                  <a:noFill/>
                  <a:prstDash val="solid"/>
                </a:ln>
                <a:latin typeface="+mj-ea"/>
              </a:rPr>
              <a:t>있음</a:t>
            </a:r>
            <a:endParaRPr lang="ko-KR" altLang="en-US" sz="1600" cap="all" spc="-150" dirty="0">
              <a:ln w="9000" cmpd="sng">
                <a:noFill/>
                <a:prstDash val="solid"/>
              </a:ln>
              <a:latin typeface="+mj-ea"/>
              <a:ea typeface="+mj-ea"/>
            </a:endParaRPr>
          </a:p>
        </p:txBody>
      </p:sp>
      <p:pic>
        <p:nvPicPr>
          <p:cNvPr id="13" name="Picture 2" descr="C:\Users\Microsoft\Desktop\산업안전보건법_PPT\이미지\용접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84" y="1570953"/>
            <a:ext cx="1612364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위험성평가 관련 근로자 참여</a:t>
              </a:r>
            </a:p>
          </p:txBody>
        </p:sp>
      </p:grpSp>
      <p:sp>
        <p:nvSpPr>
          <p:cNvPr id="7" name="Text Box 224"/>
          <p:cNvSpPr txBox="1">
            <a:spLocks noChangeArrowheads="1"/>
          </p:cNvSpPr>
          <p:nvPr/>
        </p:nvSpPr>
        <p:spPr bwMode="auto">
          <a:xfrm>
            <a:off x="714375" y="3947660"/>
            <a:ext cx="80486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법률상 유해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위험요인을 파악하거나 감소대책을 수립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하는 경우 근로자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참여사항이 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의무화되어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반드시 근로자가 참여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하여야 함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596" y="2178476"/>
              <a:ext cx="348769" cy="474755"/>
            </a:xfrm>
            <a:prstGeom prst="rect">
              <a:avLst/>
            </a:prstGeom>
          </p:spPr>
        </p:pic>
        <p:sp>
          <p:nvSpPr>
            <p:cNvPr id="10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733424" y="1691554"/>
            <a:ext cx="7704000" cy="1836000"/>
          </a:xfrm>
          <a:prstGeom prst="roundRect">
            <a:avLst>
              <a:gd name="adj" fmla="val 137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943996" y="1851048"/>
            <a:ext cx="5042134" cy="15327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사업주는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건설물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,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기계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기구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설비 등의 유해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위험 요인을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찾아내어 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부상 및 질병으로 이어질 수 있는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위험성의 크기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가 허용 가능한 범위인지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평가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하고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필요한 조치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를 하여야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함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(36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조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endParaRPr lang="ko-KR" altLang="en-US" cap="all" spc="-100" dirty="0">
              <a:ln w="9000" cmpd="sng">
                <a:noFill/>
                <a:prstDash val="solid"/>
              </a:ln>
              <a:solidFill>
                <a:srgbClr val="0A4C87"/>
              </a:solidFill>
              <a:latin typeface="+mj-ea"/>
            </a:endParaRPr>
          </a:p>
        </p:txBody>
      </p:sp>
      <p:pic>
        <p:nvPicPr>
          <p:cNvPr id="13" name="Picture 2" descr="C:\Users\Microsoft\Desktop\산업안전보건법_PPT\이미지\건설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59" y="1202257"/>
            <a:ext cx="1045886" cy="13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872" y="1923949"/>
            <a:ext cx="1598612" cy="13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733424" y="1691556"/>
            <a:ext cx="7704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4677253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보건관리자 선임 확대</a:t>
              </a:r>
              <a:endParaRPr lang="en-US" sz="2800" b="1" kern="1200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ext Box 224"/>
          <p:cNvSpPr txBox="1">
            <a:spLocks noChangeArrowheads="1"/>
          </p:cNvSpPr>
          <p:nvPr/>
        </p:nvSpPr>
        <p:spPr bwMode="auto">
          <a:xfrm>
            <a:off x="714375" y="3697659"/>
            <a:ext cx="804862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해당 업종 근로자의 육체적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정신적 피로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화학물질 누출 등에 대한 보건관리가 필요하여</a:t>
            </a:r>
            <a:endParaRPr lang="en-US" altLang="ko-KR" sz="1600" cap="all" spc="-130" dirty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b="1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상시근로자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50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인 이상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의 육상운송 및 파이프라인 운송업종은 보건관리자를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선임하도록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규정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242" y="2240912"/>
              <a:ext cx="537869" cy="542577"/>
            </a:xfrm>
            <a:prstGeom prst="rect">
              <a:avLst/>
            </a:prstGeom>
          </p:spPr>
        </p:pic>
        <p:sp>
          <p:nvSpPr>
            <p:cNvPr id="10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224"/>
          <p:cNvSpPr txBox="1">
            <a:spLocks noChangeArrowheads="1"/>
          </p:cNvSpPr>
          <p:nvPr/>
        </p:nvSpPr>
        <p:spPr bwMode="auto">
          <a:xfrm>
            <a:off x="943996" y="1851048"/>
            <a:ext cx="4863038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종전에는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육상운송 및 파이프라인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운송업종 </a:t>
            </a:r>
            <a:r>
              <a:rPr lang="en-US" altLang="ko-KR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</a:t>
            </a:r>
            <a:r>
              <a:rPr lang="ko-KR" altLang="en-US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시내</a:t>
            </a:r>
            <a:r>
              <a:rPr lang="en-US" altLang="ko-KR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sz="1600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외버스</a:t>
            </a:r>
            <a:r>
              <a:rPr lang="en-US" altLang="ko-KR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택시운송업</a:t>
            </a:r>
            <a:r>
              <a:rPr lang="en-US" altLang="ko-KR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,  </a:t>
            </a:r>
            <a:r>
              <a:rPr lang="ko-KR" altLang="en-US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화물 운송업</a:t>
            </a:r>
            <a:r>
              <a:rPr lang="en-US" altLang="ko-KR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, </a:t>
            </a:r>
            <a:r>
              <a:rPr lang="ko-KR" altLang="en-US" sz="1600" cap="all" spc="-100" dirty="0" err="1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택배업</a:t>
            </a:r>
            <a:r>
              <a:rPr lang="ko-KR" altLang="en-US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 등</a:t>
            </a:r>
            <a:r>
              <a:rPr lang="en-US" altLang="ko-KR" sz="1600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은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보건관리자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(18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조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선임대상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에서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제외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하였으나</a:t>
            </a:r>
            <a:r>
              <a:rPr lang="en-US" altLang="ko-KR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, </a:t>
            </a:r>
          </a:p>
        </p:txBody>
      </p:sp>
      <p:pic>
        <p:nvPicPr>
          <p:cNvPr id="12" name="Picture 2" descr="C:\Users\Microsoft\Desktop\산업안전보건법_PPT\이미지\트럭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23" y="2038149"/>
            <a:ext cx="114061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icrosoft\Desktop\산업안전보건법_PPT\이미지\택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66" y="1619556"/>
            <a:ext cx="1040417" cy="14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714375" y="4706605"/>
            <a:ext cx="8048625" cy="777200"/>
            <a:chOff x="714375" y="4611605"/>
            <a:chExt cx="8048625" cy="777200"/>
          </a:xfrm>
        </p:grpSpPr>
        <p:sp>
          <p:nvSpPr>
            <p:cNvPr id="15" name="Text Box 224"/>
            <p:cNvSpPr txBox="1">
              <a:spLocks noChangeArrowheads="1"/>
            </p:cNvSpPr>
            <p:nvPr/>
          </p:nvSpPr>
          <p:spPr bwMode="auto">
            <a:xfrm>
              <a:off x="714375" y="4611605"/>
              <a:ext cx="8048625" cy="77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* 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                                      </a:t>
              </a: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종전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운수업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육상운송 및 파이프라인 운송업은 제외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의 </a:t>
              </a:r>
              <a:endPara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   </a:t>
              </a:r>
              <a:r>
                <a:rPr lang="ko-KR" altLang="en-US" sz="1600" cap="all" spc="-130" dirty="0" err="1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상시근로자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50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명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이상  → 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개정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운수업의 </a:t>
              </a:r>
              <a:r>
                <a:rPr lang="ko-KR" altLang="en-US" sz="1600" cap="all" spc="-130" dirty="0" err="1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상시근로자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50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명 이상</a:t>
              </a:r>
            </a:p>
          </p:txBody>
        </p:sp>
        <p:sp>
          <p:nvSpPr>
            <p:cNvPr id="16" name="오각형 15"/>
            <p:cNvSpPr/>
            <p:nvPr/>
          </p:nvSpPr>
          <p:spPr>
            <a:xfrm>
              <a:off x="1054874" y="4624571"/>
              <a:ext cx="2016000" cy="324000"/>
            </a:xfrm>
            <a:prstGeom prst="homePlate">
              <a:avLst>
                <a:gd name="adj" fmla="val 5014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solidFill>
                    <a:schemeClr val="tx1"/>
                  </a:solidFill>
                  <a:latin typeface="+mj-ea"/>
                </a:rPr>
                <a:t>보건관리자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solidFill>
                    <a:schemeClr val="tx1"/>
                  </a:solidFill>
                  <a:latin typeface="+mj-ea"/>
                </a:rPr>
                <a:t>선임기준</a:t>
              </a:r>
              <a:endParaRPr lang="ko-KR" altLang="en-US" sz="1600" spc="-15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작업중지의 요건과 범위 명확화</a:t>
              </a:r>
            </a:p>
          </p:txBody>
        </p:sp>
      </p:grpSp>
      <p:sp>
        <p:nvSpPr>
          <p:cNvPr id="7" name="Text Box 224"/>
          <p:cNvSpPr txBox="1">
            <a:spLocks noChangeArrowheads="1"/>
          </p:cNvSpPr>
          <p:nvPr/>
        </p:nvSpPr>
        <p:spPr bwMode="auto">
          <a:xfrm>
            <a:off x="714375" y="3612374"/>
            <a:ext cx="8048625" cy="1914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화재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폭발 등으로 인하여 중대재해가 발생하여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주변 확산 우려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가 있을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경우에 한하여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해당 </a:t>
            </a:r>
            <a:endParaRPr lang="en-US" altLang="ko-KR" sz="1600" b="1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사업장의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작업을 중지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(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전부 중지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)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할 수 있도록 함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한편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작업중지 해제 시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에는 중대재해 발생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해당작업 근로자 의견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을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청취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하고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해제</a:t>
            </a:r>
            <a:endParaRPr lang="en-US" altLang="ko-KR" sz="1600" b="1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심의위원회는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해제요청일 다음 날부터 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4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일 이내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(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토요일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공휴일 포함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)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에 </a:t>
            </a:r>
            <a:r>
              <a:rPr lang="ko-KR" altLang="en-US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개최</a:t>
            </a: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·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심의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하도록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함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16" y="2176136"/>
              <a:ext cx="446461" cy="542577"/>
            </a:xfrm>
            <a:prstGeom prst="rect">
              <a:avLst/>
            </a:prstGeom>
          </p:spPr>
        </p:pic>
        <p:sp>
          <p:nvSpPr>
            <p:cNvPr id="10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733424" y="1691556"/>
            <a:ext cx="7704000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224"/>
          <p:cNvSpPr txBox="1">
            <a:spLocks noChangeArrowheads="1"/>
          </p:cNvSpPr>
          <p:nvPr/>
        </p:nvSpPr>
        <p:spPr bwMode="auto">
          <a:xfrm>
            <a:off x="943995" y="1851048"/>
            <a:ext cx="5504305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중대재해가 발생한 해당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작업 및 동일 작업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으로 인하여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산업재해가 재발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할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급박한 위험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이 있는 경우에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그 작업의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중지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일부 중지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)(55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조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를 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명할 수 있고</a:t>
            </a:r>
          </a:p>
        </p:txBody>
      </p:sp>
      <p:pic>
        <p:nvPicPr>
          <p:cNvPr id="13" name="Picture 2" descr="C:\Users\Microsoft\Desktop\산업안전보건법_PPT\이미지\중지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58" y="1541349"/>
            <a:ext cx="1273103" cy="12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736412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700" b="1" spc="-250" dirty="0">
                  <a:solidFill>
                    <a:schemeClr val="accent1">
                      <a:lumMod val="75000"/>
                    </a:schemeClr>
                  </a:solidFill>
                </a:rPr>
                <a:t>작업환경측정 및 </a:t>
              </a:r>
              <a:r>
                <a:rPr lang="ko-KR" altLang="en-US" sz="2700" b="1" spc="-250" dirty="0" smtClean="0">
                  <a:solidFill>
                    <a:schemeClr val="accent1">
                      <a:lumMod val="75000"/>
                    </a:schemeClr>
                  </a:solidFill>
                </a:rPr>
                <a:t>특수건강진단 </a:t>
              </a:r>
              <a:r>
                <a:rPr lang="ko-KR" altLang="en-US" sz="2700" b="1" spc="-250" dirty="0">
                  <a:solidFill>
                    <a:schemeClr val="accent1">
                      <a:lumMod val="75000"/>
                    </a:schemeClr>
                  </a:solidFill>
                </a:rPr>
                <a:t>유해인자 추가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856" y="2258604"/>
              <a:ext cx="605222" cy="40693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모서리가 둥근 직사각형 9"/>
          <p:cNvSpPr/>
          <p:nvPr/>
        </p:nvSpPr>
        <p:spPr>
          <a:xfrm>
            <a:off x="733424" y="1691554"/>
            <a:ext cx="7704000" cy="2340000"/>
          </a:xfrm>
          <a:prstGeom prst="roundRect">
            <a:avLst>
              <a:gd name="adj" fmla="val 110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224"/>
          <p:cNvSpPr txBox="1">
            <a:spLocks noChangeArrowheads="1"/>
          </p:cNvSpPr>
          <p:nvPr/>
        </p:nvSpPr>
        <p:spPr bwMode="auto">
          <a:xfrm>
            <a:off x="943995" y="1936112"/>
            <a:ext cx="7328136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작업 중 근로자에게 노출될 경우 건강장해를 일으킬 가능성이 있어 </a:t>
            </a:r>
            <a:r>
              <a:rPr lang="ko-KR" altLang="en-US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주기적인 </a:t>
            </a:r>
            <a:r>
              <a:rPr lang="ko-KR" altLang="en-US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측정</a:t>
            </a:r>
            <a:r>
              <a:rPr lang="en-US" altLang="ko-KR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검진이 필요한 </a:t>
            </a:r>
            <a:r>
              <a:rPr lang="ko-KR" altLang="en-US" b="1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유해인자에 </a:t>
            </a:r>
            <a:r>
              <a:rPr lang="en-US" altLang="ko-KR" b="1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2</a:t>
            </a:r>
            <a:r>
              <a:rPr lang="ko-KR" altLang="en-US" b="1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종</a:t>
            </a:r>
            <a:endParaRPr lang="en-US" altLang="ko-KR" b="1" cap="all" spc="-120" dirty="0">
              <a:ln w="9000" cmpd="sng">
                <a:noFill/>
                <a:prstDash val="solid"/>
              </a:ln>
              <a:solidFill>
                <a:srgbClr val="0A4C87"/>
              </a:solidFill>
              <a:latin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b="1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</a:t>
            </a:r>
            <a:r>
              <a:rPr lang="ko-KR" altLang="en-US" b="1" cap="all" spc="-120" dirty="0" err="1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인듐</a:t>
            </a:r>
            <a:r>
              <a:rPr lang="en-US" altLang="ko-KR" b="1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, 1,2-</a:t>
            </a:r>
            <a:r>
              <a:rPr lang="ko-KR" altLang="en-US" b="1" cap="all" spc="-120" dirty="0" err="1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디클로로프로판</a:t>
            </a:r>
            <a:r>
              <a:rPr lang="en-US" altLang="ko-KR" b="1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r>
              <a:rPr lang="ko-KR" altLang="en-US" cap="all" spc="-12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을 추가 </a:t>
            </a:r>
            <a:r>
              <a:rPr lang="ko-KR" altLang="en-US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지정</a:t>
            </a:r>
            <a:r>
              <a:rPr lang="en-US" altLang="ko-KR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(130</a:t>
            </a:r>
            <a:r>
              <a:rPr lang="ko-KR" altLang="en-US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조</a:t>
            </a:r>
            <a:r>
              <a:rPr lang="en-US" altLang="ko-KR" cap="all" spc="-12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)</a:t>
            </a:r>
            <a:endParaRPr lang="ko-KR" altLang="en-US" cap="all" spc="-120" dirty="0">
              <a:ln w="9000" cmpd="sng">
                <a:noFill/>
                <a:prstDash val="solid"/>
              </a:ln>
              <a:solidFill>
                <a:srgbClr val="0A4C87"/>
              </a:solidFill>
              <a:latin typeface="+mj-ea"/>
            </a:endParaRPr>
          </a:p>
        </p:txBody>
      </p:sp>
      <p:pic>
        <p:nvPicPr>
          <p:cNvPr id="12" name="Picture 3" descr="C:\Users\Microsoft\Desktop\산업안전보건법_PPT\이미지\질병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06" y="2606922"/>
            <a:ext cx="1071829" cy="12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crosoft\Desktop\산업안전보건법_PPT\이미지\유해물질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35" y="3274940"/>
            <a:ext cx="1525107" cy="11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4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밀폐공간 안전 강화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494" y="2138414"/>
              <a:ext cx="448670" cy="610399"/>
            </a:xfrm>
            <a:prstGeom prst="rect">
              <a:avLst/>
            </a:prstGeom>
          </p:spPr>
        </p:pic>
        <p:sp>
          <p:nvSpPr>
            <p:cNvPr id="8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809626" y="1671970"/>
            <a:ext cx="7620271" cy="4223733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66004" y="1510044"/>
            <a:ext cx="3954869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</a:rPr>
              <a:t>산업안전보건법령 이렇게 개정했습니다</a:t>
            </a:r>
            <a:endParaRPr lang="ko-KR" altLang="en-US" sz="1600" b="1" spc="-150" dirty="0">
              <a:solidFill>
                <a:schemeClr val="tx1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95376" y="2337571"/>
            <a:ext cx="7143750" cy="1452236"/>
            <a:chOff x="1095376" y="2241874"/>
            <a:chExt cx="7143750" cy="145223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95376" y="2241874"/>
              <a:ext cx="3581400" cy="3238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산소 및 유해가스 농도의 측정시기를</a:t>
              </a:r>
              <a:endParaRPr lang="ko-KR" altLang="en-US" sz="1600" b="1" dirty="0"/>
            </a:p>
          </p:txBody>
        </p:sp>
        <p:sp>
          <p:nvSpPr>
            <p:cNvPr id="13" name="Text Box 224"/>
            <p:cNvSpPr txBox="1">
              <a:spLocks noChangeArrowheads="1"/>
            </p:cNvSpPr>
            <p:nvPr/>
          </p:nvSpPr>
          <p:spPr bwMode="auto">
            <a:xfrm>
              <a:off x="1114426" y="2641514"/>
              <a:ext cx="7124700" cy="1052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b="1" dirty="0"/>
                <a:t>「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종전</a:t>
              </a:r>
              <a:r>
                <a:rPr lang="en-US" altLang="ko-KR" sz="1600" b="1" dirty="0"/>
                <a:t>) ‘</a:t>
              </a:r>
              <a:r>
                <a:rPr lang="ko-KR" altLang="en-US" sz="1600" b="1" dirty="0"/>
                <a:t>미리’ → 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개정</a:t>
              </a:r>
              <a:r>
                <a:rPr lang="en-US" altLang="ko-KR" sz="1600" b="1" dirty="0"/>
                <a:t>) ‘</a:t>
              </a:r>
              <a:r>
                <a:rPr lang="ko-KR" altLang="en-US" sz="1600" b="1" dirty="0"/>
                <a:t>작업을 시작하기 전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작업을 일시 중단하였다가 </a:t>
              </a:r>
              <a:r>
                <a:rPr lang="ko-KR" altLang="en-US" sz="1600" b="1" dirty="0" err="1"/>
                <a:t>재진입하는</a:t>
              </a:r>
              <a:r>
                <a:rPr lang="ko-KR" altLang="en-US" sz="1600" b="1" dirty="0"/>
                <a:t> </a:t>
              </a:r>
              <a:r>
                <a:rPr lang="ko-KR" altLang="en-US" sz="1600" b="1" dirty="0" smtClean="0"/>
                <a:t>경우 포함</a:t>
              </a:r>
              <a:r>
                <a:rPr lang="en-US" altLang="ko-KR" sz="1600" b="1" dirty="0" smtClean="0"/>
                <a:t>)’</a:t>
              </a:r>
              <a:r>
                <a:rPr lang="ko-KR" altLang="en-US" sz="1600" b="1" dirty="0" smtClean="0"/>
                <a:t>」</a:t>
              </a:r>
              <a:r>
                <a:rPr lang="ko-KR" altLang="en-US" sz="1600" dirty="0"/>
                <a:t>으로 </a:t>
              </a:r>
              <a:r>
                <a:rPr lang="ko-KR" altLang="en-US" sz="1600" b="1" dirty="0"/>
                <a:t>명확화</a:t>
              </a:r>
              <a:r>
                <a:rPr lang="ko-KR" altLang="en-US" sz="1600" dirty="0"/>
                <a:t>하여 사업장에서 규정을 준수하는데 용이하게 </a:t>
              </a:r>
              <a:r>
                <a:rPr lang="ko-KR" altLang="en-US" sz="1600" dirty="0" smtClean="0"/>
                <a:t>하였음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안전보건규칙 </a:t>
              </a:r>
              <a:r>
                <a:rPr lang="en-US" altLang="ko-KR" sz="1600" dirty="0" smtClean="0"/>
                <a:t>619</a:t>
              </a:r>
              <a:r>
                <a:rPr lang="ko-KR" altLang="en-US" sz="1600" dirty="0" smtClean="0"/>
                <a:t>조의</a:t>
              </a:r>
              <a:r>
                <a:rPr lang="en-US" altLang="ko-KR" sz="1600" dirty="0" smtClean="0"/>
                <a:t>2)</a:t>
              </a:r>
              <a:endParaRPr lang="en-US" altLang="ko-KR" sz="1600" kern="1200" cap="all" spc="-150" dirty="0">
                <a:ln w="9000" cmpd="sng">
                  <a:noFill/>
                  <a:prstDash val="solid"/>
                </a:ln>
                <a:effectLst/>
                <a:latin typeface="+mj-ea"/>
                <a:ea typeface="+mj-ea"/>
              </a:endParaRPr>
            </a:p>
          </p:txBody>
        </p:sp>
      </p:grpSp>
      <p:pic>
        <p:nvPicPr>
          <p:cNvPr id="14" name="Picture 3" descr="C:\Users\Microsoft\Desktop\산업안전보건법_PPT\이미지\산소측정기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74" y="1891044"/>
            <a:ext cx="757678" cy="10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1081088" y="3865597"/>
            <a:ext cx="7124700" cy="2032239"/>
            <a:chOff x="1081088" y="2068690"/>
            <a:chExt cx="7124700" cy="234946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095376" y="2068690"/>
              <a:ext cx="2466531" cy="3238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감시인에 대한 안전조치</a:t>
              </a:r>
            </a:p>
          </p:txBody>
        </p:sp>
        <p:sp>
          <p:nvSpPr>
            <p:cNvPr id="17" name="Text Box 224"/>
            <p:cNvSpPr txBox="1">
              <a:spLocks noChangeArrowheads="1"/>
            </p:cNvSpPr>
            <p:nvPr/>
          </p:nvSpPr>
          <p:spPr bwMode="auto">
            <a:xfrm>
              <a:off x="1081088" y="2461147"/>
              <a:ext cx="7124700" cy="19570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dirty="0"/>
                <a:t>감시인의 구조 작업 중 질식이 다수 발생하여 </a:t>
              </a:r>
              <a:r>
                <a:rPr lang="ko-KR" altLang="en-US" sz="1600" b="1" dirty="0"/>
                <a:t>사고 시의 응급조치 요령</a:t>
              </a:r>
              <a:r>
                <a:rPr lang="en-US" altLang="ko-KR" sz="1600" b="1" dirty="0"/>
                <a:t>, </a:t>
              </a:r>
              <a:r>
                <a:rPr lang="ko-KR" altLang="en-US" sz="1600" b="1" dirty="0"/>
                <a:t>안전한 작업방법 </a:t>
              </a:r>
              <a:r>
                <a:rPr lang="ko-KR" altLang="en-US" sz="1600" b="1" dirty="0" smtClean="0"/>
                <a:t>등의 주지 </a:t>
              </a:r>
              <a:r>
                <a:rPr lang="ko-KR" altLang="en-US" sz="1600" b="1" dirty="0"/>
                <a:t>대상을 「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종전</a:t>
              </a:r>
              <a:r>
                <a:rPr lang="en-US" altLang="ko-KR" sz="1600" b="1" dirty="0"/>
                <a:t>) ‘</a:t>
              </a:r>
              <a:r>
                <a:rPr lang="ko-KR" altLang="en-US" sz="1600" b="1" dirty="0"/>
                <a:t>작업근로자’ → 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개정</a:t>
              </a:r>
              <a:r>
                <a:rPr lang="en-US" altLang="ko-KR" sz="1600" b="1" dirty="0"/>
                <a:t>) ‘</a:t>
              </a:r>
              <a:r>
                <a:rPr lang="ko-KR" altLang="en-US" sz="1600" b="1" dirty="0"/>
                <a:t>작업근로자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감시인 포함</a:t>
              </a:r>
              <a:r>
                <a:rPr lang="en-US" altLang="ko-KR" sz="1600" b="1" dirty="0" smtClean="0"/>
                <a:t>)’</a:t>
              </a:r>
              <a:r>
                <a:rPr lang="ko-KR" altLang="en-US" sz="1600" b="1" dirty="0" smtClean="0"/>
                <a:t>」 </a:t>
              </a:r>
              <a:r>
                <a:rPr lang="ko-KR" altLang="en-US" sz="1600" b="1" dirty="0"/>
                <a:t>로 하여 </a:t>
              </a:r>
              <a:r>
                <a:rPr lang="ko-KR" altLang="en-US" sz="1600" b="1" dirty="0" smtClean="0"/>
                <a:t>감시인에 대한 </a:t>
              </a:r>
              <a:r>
                <a:rPr lang="ko-KR" altLang="en-US" sz="1600" b="1" dirty="0"/>
                <a:t>안전조치를 </a:t>
              </a:r>
              <a:r>
                <a:rPr lang="ko-KR" altLang="en-US" sz="1600" b="1" dirty="0" smtClean="0"/>
                <a:t>강화 </a:t>
              </a:r>
              <a:r>
                <a:rPr lang="ko-KR" altLang="en-US" sz="1600" dirty="0" smtClean="0"/>
                <a:t>하였으며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주지내용에 구조 요청을 할 수 있는 비상연락 장비의 사용에 관한 사항을 추가 하였음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안전보건규칙 </a:t>
              </a:r>
              <a:r>
                <a:rPr lang="en-US" altLang="ko-KR" sz="1600" dirty="0" smtClean="0"/>
                <a:t>623</a:t>
              </a:r>
              <a:r>
                <a:rPr lang="ko-KR" altLang="en-US" sz="1600" dirty="0" smtClean="0"/>
                <a:t>조</a:t>
              </a:r>
              <a:r>
                <a:rPr lang="en-US" altLang="ko-KR" sz="1600" dirty="0" smtClean="0"/>
                <a:t>)</a:t>
              </a:r>
              <a:endParaRPr lang="en-US" altLang="ko-KR" sz="1600" kern="1200" cap="all" spc="-150" dirty="0">
                <a:ln w="9000" cmpd="sng">
                  <a:noFill/>
                  <a:prstDash val="solid"/>
                </a:ln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사업주 등의 의무이행 강화</a:t>
              </a:r>
            </a:p>
          </p:txBody>
        </p:sp>
      </p:grpSp>
      <p:grpSp>
        <p:nvGrpSpPr>
          <p:cNvPr id="7" name="그룹 9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89" y="2178474"/>
              <a:ext cx="507395" cy="583270"/>
            </a:xfrm>
            <a:prstGeom prst="rect">
              <a:avLst/>
            </a:prstGeom>
          </p:spPr>
        </p:pic>
        <p:sp>
          <p:nvSpPr>
            <p:cNvPr id="12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Microsoft\Desktop\산업안전보건법_PPT\이미지\질식 위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8" y="4532733"/>
            <a:ext cx="2094615" cy="13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6"/>
          <p:cNvGrpSpPr/>
          <p:nvPr/>
        </p:nvGrpSpPr>
        <p:grpSpPr>
          <a:xfrm>
            <a:off x="714375" y="3203388"/>
            <a:ext cx="8048625" cy="2062103"/>
            <a:chOff x="714375" y="3033260"/>
            <a:chExt cx="8048625" cy="2062103"/>
          </a:xfrm>
        </p:grpSpPr>
        <p:sp>
          <p:nvSpPr>
            <p:cNvPr id="19" name="Text Box 224"/>
            <p:cNvSpPr txBox="1">
              <a:spLocks noChangeArrowheads="1"/>
            </p:cNvSpPr>
            <p:nvPr/>
          </p:nvSpPr>
          <p:spPr bwMode="auto">
            <a:xfrm>
              <a:off x="714375" y="3033260"/>
              <a:ext cx="8048625" cy="2062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»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개정법에서는 산업재해 예방 효과 강화를 위해 형을 </a:t>
              </a:r>
              <a:r>
                <a:rPr lang="ko-KR" altLang="en-US" sz="1600" cap="all" spc="-130" dirty="0" err="1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선고받고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형이 확정된 후 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5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년 이내에</a:t>
              </a:r>
              <a:endPara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 동일한 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죄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를 범한 경우 그 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형의 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2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분의 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1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까지 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가중</a:t>
              </a: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(167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조</a:t>
              </a: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</a:t>
              </a:r>
              <a:r>
                <a:rPr lang="ko-KR" altLang="en-US" sz="1600" cap="all" spc="-130" dirty="0" err="1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토록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하였으며</a:t>
              </a:r>
            </a:p>
            <a:p>
              <a:pPr>
                <a:spcBef>
                  <a:spcPct val="50000"/>
                </a:spcBef>
              </a:pP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»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유죄판결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선고유예 제외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을 받을 경우 </a:t>
              </a:r>
              <a:r>
                <a:rPr lang="en-US" altLang="ko-KR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200</a:t>
              </a:r>
              <a:r>
                <a:rPr lang="ko-KR" altLang="en-US" sz="1600" b="1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시간 범위 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내에서 수강명령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을 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병과</a:t>
              </a: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(174</a:t>
              </a:r>
              <a:r>
                <a:rPr lang="ko-KR" altLang="en-US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조</a:t>
              </a:r>
              <a:r>
                <a:rPr lang="en-US" altLang="ko-KR" sz="1600" b="1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할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수 </a:t>
              </a:r>
              <a:endPara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endParaRPr>
            </a:p>
            <a:p>
              <a:pPr>
                <a:spcBef>
                  <a:spcPct val="50000"/>
                </a:spcBef>
              </a:pP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있도록 하고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있고</a:t>
              </a:r>
              <a:endPara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» 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법인에 대한 벌금형 </a:t>
              </a:r>
              <a:r>
                <a:rPr lang="ko-KR" altLang="en-US" sz="1600" cap="all" spc="-130" dirty="0" err="1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상한액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 상향</a:t>
              </a:r>
              <a:r>
                <a:rPr lang="en-US" altLang="ko-KR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(1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억     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10</a:t>
              </a:r>
              <a:r>
                <a:rPr lang="ko-KR" altLang="en-US" sz="1600" cap="all" spc="-130" dirty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억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)(173</a:t>
              </a:r>
              <a:r>
                <a:rPr lang="ko-KR" altLang="en-US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조</a:t>
              </a:r>
              <a:r>
                <a:rPr lang="en-US" altLang="ko-KR" sz="1600" cap="all" spc="-130" dirty="0" smtClean="0">
                  <a:ln w="9000" cmpd="sng">
                    <a:noFill/>
                    <a:prstDash val="solid"/>
                  </a:ln>
                  <a:latin typeface="+mj-ea"/>
                  <a:ea typeface="+mj-ea"/>
                </a:rPr>
                <a:t>)</a:t>
              </a:r>
              <a:endPara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endParaRPr>
            </a:p>
          </p:txBody>
        </p:sp>
        <p:sp>
          <p:nvSpPr>
            <p:cNvPr id="2" name="오른쪽 화살표 1"/>
            <p:cNvSpPr/>
            <p:nvPr/>
          </p:nvSpPr>
          <p:spPr>
            <a:xfrm>
              <a:off x="3944679" y="4793851"/>
              <a:ext cx="233917" cy="139663"/>
            </a:xfrm>
            <a:prstGeom prst="rightArrow">
              <a:avLst/>
            </a:prstGeom>
            <a:solidFill>
              <a:srgbClr val="3B76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733424" y="1691556"/>
            <a:ext cx="7704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943997" y="1789734"/>
            <a:ext cx="72941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종전에는 사업주가 안전보건조치 의무를 불이행하여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근로자를 사망에 이르게 한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경우 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7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년 이하의 징역 또는 </a:t>
            </a:r>
            <a:r>
              <a:rPr lang="en-US" altLang="ko-KR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1</a:t>
            </a:r>
            <a:r>
              <a:rPr lang="ko-KR" altLang="en-US" b="1" cap="all" spc="-100" dirty="0" err="1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억원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이하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의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벌금 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부과</a:t>
            </a:r>
          </a:p>
        </p:txBody>
      </p:sp>
    </p:spTree>
    <p:extLst>
      <p:ext uri="{BB962C8B-B14F-4D97-AF65-F5344CB8AC3E}">
        <p14:creationId xmlns:p14="http://schemas.microsoft.com/office/powerpoint/2010/main" val="19553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Box 224"/>
          <p:cNvSpPr txBox="1">
            <a:spLocks noChangeArrowheads="1"/>
          </p:cNvSpPr>
          <p:nvPr/>
        </p:nvSpPr>
        <p:spPr bwMode="auto">
          <a:xfrm>
            <a:off x="733424" y="1668681"/>
            <a:ext cx="8258176" cy="772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총 공사금액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50</a:t>
            </a:r>
            <a:r>
              <a:rPr lang="ko-KR" altLang="en-US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억원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이상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건설공사의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발주자에게 공사 계획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설계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·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시공 등 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전 과정에서 조치 의무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를 부여</a:t>
            </a:r>
            <a:endParaRPr lang="en-US" altLang="ko-KR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7" name="그룹 75"/>
          <p:cNvGrpSpPr/>
          <p:nvPr/>
        </p:nvGrpSpPr>
        <p:grpSpPr>
          <a:xfrm>
            <a:off x="752474" y="1162050"/>
            <a:ext cx="2924176" cy="381000"/>
            <a:chOff x="752474" y="3495675"/>
            <a:chExt cx="2924176" cy="381000"/>
          </a:xfrm>
        </p:grpSpPr>
        <p:sp>
          <p:nvSpPr>
            <p:cNvPr id="8" name="오각형 7"/>
            <p:cNvSpPr/>
            <p:nvPr/>
          </p:nvSpPr>
          <p:spPr>
            <a:xfrm>
              <a:off x="752474" y="3495675"/>
              <a:ext cx="2924176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</a:t>
              </a:r>
              <a:r>
                <a:rPr lang="ko-KR" altLang="en-US" b="1" dirty="0" smtClean="0"/>
                <a:t>건설공사 발주자</a:t>
              </a:r>
              <a:r>
                <a:rPr lang="en-US" altLang="ko-KR" b="1" dirty="0" smtClean="0"/>
                <a:t>(67</a:t>
              </a:r>
              <a:r>
                <a:rPr lang="ko-KR" altLang="en-US" b="1" dirty="0" smtClean="0"/>
                <a:t>조</a:t>
              </a:r>
              <a:r>
                <a:rPr lang="en-US" altLang="ko-KR" b="1" dirty="0" smtClean="0"/>
                <a:t>)</a:t>
              </a:r>
              <a:endParaRPr lang="ko-KR" altLang="en-US" b="1" spc="-15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그룹 15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3" name="그룹 2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4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산업재해 예방 책임주체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11" name="Picture 7" descr="안전모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12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714376" y="2564031"/>
            <a:ext cx="7905750" cy="27515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spc="-150" dirty="0" smtClean="0"/>
              <a:t>①  </a:t>
            </a:r>
            <a:r>
              <a:rPr lang="ko-KR" altLang="en-US" sz="1600" b="1" dirty="0" smtClean="0"/>
              <a:t>계획단계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공사규모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예산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기간 등 사업 개요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공사 시 유해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위험요인과 감소대책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     수립 설계조건 등이 포함된 </a:t>
            </a:r>
            <a:r>
              <a:rPr lang="ko-KR" altLang="en-US" sz="1600" b="1" dirty="0" smtClean="0"/>
              <a:t>기본안전보건대장</a:t>
            </a:r>
            <a:r>
              <a:rPr lang="ko-KR" altLang="en-US" sz="1600" dirty="0" smtClean="0"/>
              <a:t> 작성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dirty="0" smtClean="0"/>
              <a:t>② </a:t>
            </a:r>
            <a:r>
              <a:rPr lang="ko-KR" altLang="en-US" sz="1600" b="1" dirty="0" smtClean="0"/>
              <a:t>설계단계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기본안전보건대장을 설계자에게 제공하고 설계자로 하여금 안전한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     작업을 위한 적정 공사기간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금액 산출서 등이 포함된 </a:t>
            </a:r>
            <a:r>
              <a:rPr lang="ko-KR" altLang="en-US" sz="1600" b="1" dirty="0" smtClean="0"/>
              <a:t>설계안전보건대장</a:t>
            </a:r>
            <a:r>
              <a:rPr lang="ko-KR" altLang="en-US" sz="1600" dirty="0" smtClean="0"/>
              <a:t>을 작성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     하고 확인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dirty="0" smtClean="0"/>
              <a:t>③ </a:t>
            </a:r>
            <a:r>
              <a:rPr lang="ko-KR" altLang="en-US" sz="1600" b="1" dirty="0" smtClean="0"/>
              <a:t>시공단계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최초 건설공사 </a:t>
            </a:r>
            <a:r>
              <a:rPr lang="ko-KR" altLang="en-US" sz="1600" dirty="0" err="1" smtClean="0"/>
              <a:t>수급인에게</a:t>
            </a:r>
            <a:r>
              <a:rPr lang="ko-KR" altLang="en-US" sz="1600" dirty="0" smtClean="0"/>
              <a:t> 설계안전보건대장을 제공하고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이를 반영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     하여 유해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위험방지계획서의 심사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확인결과 조치내용 등이 포함된 </a:t>
            </a:r>
            <a:r>
              <a:rPr lang="ko-KR" altLang="en-US" sz="1600" b="1" dirty="0" smtClean="0"/>
              <a:t>공사안전보건</a:t>
            </a:r>
          </a:p>
          <a:p>
            <a:pPr>
              <a:lnSpc>
                <a:spcPct val="130000"/>
              </a:lnSpc>
            </a:pPr>
            <a:r>
              <a:rPr lang="ko-KR" altLang="en-US" sz="1600" b="1" dirty="0" smtClean="0"/>
              <a:t>         대장</a:t>
            </a:r>
            <a:r>
              <a:rPr lang="ko-KR" altLang="en-US" sz="1600" dirty="0" smtClean="0"/>
              <a:t>을 작성하게 하고 이행여부를 확인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2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안전</a:t>
              </a:r>
              <a:r>
                <a:rPr lang="en-US" altLang="ko-KR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·</a:t>
              </a:r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보건교육 면제제도</a:t>
              </a:r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679" y="2178476"/>
              <a:ext cx="503817" cy="610399"/>
            </a:xfrm>
            <a:prstGeom prst="rect">
              <a:avLst/>
            </a:prstGeom>
          </p:spPr>
        </p:pic>
        <p:sp>
          <p:nvSpPr>
            <p:cNvPr id="12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C:\Users\Microsoft\Desktop\산업안전보건법_PPT\이미지\교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59" y="1073149"/>
            <a:ext cx="1243488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752474" y="1436787"/>
            <a:ext cx="2791915" cy="381000"/>
            <a:chOff x="752474" y="3238500"/>
            <a:chExt cx="1852503" cy="381000"/>
          </a:xfrm>
        </p:grpSpPr>
        <p:sp>
          <p:nvSpPr>
            <p:cNvPr id="17" name="오각형 16"/>
            <p:cNvSpPr/>
            <p:nvPr/>
          </p:nvSpPr>
          <p:spPr>
            <a:xfrm>
              <a:off x="752474" y="3238500"/>
              <a:ext cx="1852503" cy="381000"/>
            </a:xfrm>
            <a:prstGeom prst="homePlate">
              <a:avLst>
                <a:gd name="adj" fmla="val 37399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안전보건교육 면제</a:t>
              </a:r>
              <a:r>
                <a:rPr lang="en-US" altLang="ko-KR" b="1" spc="-150" dirty="0" smtClean="0"/>
                <a:t>(30</a:t>
              </a:r>
              <a:r>
                <a:rPr lang="ko-KR" altLang="en-US" b="1" spc="-150" dirty="0" smtClean="0"/>
                <a:t>조</a:t>
              </a:r>
              <a:r>
                <a:rPr lang="en-US" altLang="ko-KR" b="1" spc="-150" dirty="0" smtClean="0"/>
                <a:t>)</a:t>
              </a:r>
              <a:endParaRPr lang="ko-KR" altLang="en-US" b="1" spc="-150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291139"/>
              <a:ext cx="162893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733426" y="2074334"/>
            <a:ext cx="7368582" cy="3859518"/>
            <a:chOff x="733426" y="2063701"/>
            <a:chExt cx="7368582" cy="3859518"/>
          </a:xfrm>
        </p:grpSpPr>
        <p:sp>
          <p:nvSpPr>
            <p:cNvPr id="21" name="Text Box 224"/>
            <p:cNvSpPr txBox="1">
              <a:spLocks noChangeArrowheads="1"/>
            </p:cNvSpPr>
            <p:nvPr/>
          </p:nvSpPr>
          <p:spPr bwMode="auto">
            <a:xfrm>
              <a:off x="733426" y="2063701"/>
              <a:ext cx="7294156" cy="3859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전년도에 산업재해가 발생하지 않은 사업장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의 사업주의 경우 근로자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정기교육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을 </a:t>
              </a:r>
              <a:r>
                <a:rPr lang="ko-KR" altLang="en-US" b="1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그 다음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연도에 한정하여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실시기준 시간의 </a:t>
              </a:r>
              <a:r>
                <a:rPr lang="en-US" altLang="ko-KR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100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분의 </a:t>
              </a:r>
              <a:r>
                <a:rPr lang="en-US" altLang="ko-KR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50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까지의 범위에서 면제 </a:t>
              </a:r>
              <a:r>
                <a:rPr lang="ko-KR" altLang="en-US" b="1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가능</a:t>
              </a:r>
              <a:endPara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endParaRP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근로자건강센터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에서 실시하는 안전보건교육</a:t>
              </a:r>
              <a:r>
                <a:rPr lang="en-US" altLang="ko-KR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,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건강상담</a:t>
              </a:r>
              <a:r>
                <a:rPr lang="en-US" altLang="ko-KR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,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건강관리프로그램 </a:t>
              </a:r>
              <a:r>
                <a:rPr lang="ko-KR" altLang="en-US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등 근로자 건강관리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활동에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해당 사업장의 근로자를 참여하게 한 때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에는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해당 시간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을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해당 </a:t>
              </a:r>
              <a:r>
                <a:rPr lang="ko-KR" altLang="en-US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분기의 근로자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정기교육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 시간에서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면제 </a:t>
              </a:r>
              <a:r>
                <a:rPr lang="ko-KR" altLang="en-US" b="1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가능</a:t>
              </a:r>
              <a:endPara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endParaRP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근로자가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채용 또는 변경된 작업에 경험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이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있을 경우 </a:t>
              </a:r>
              <a:r>
                <a:rPr lang="ko-KR" altLang="en-US" b="1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채용 시 교육 또는 특별교육 </a:t>
              </a:r>
              <a:r>
                <a:rPr lang="ko-KR" altLang="en-US" b="1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시간</a:t>
              </a:r>
              <a:r>
                <a:rPr lang="ko-KR" altLang="en-US" cap="all" spc="-100" dirty="0" smtClean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을 다음 </a:t>
              </a:r>
              <a:r>
                <a:rPr lang="ko-KR" altLang="en-US" cap="all" spc="-100" dirty="0">
                  <a:ln w="9000" cmpd="sng">
                    <a:noFill/>
                    <a:prstDash val="solid"/>
                  </a:ln>
                  <a:solidFill>
                    <a:srgbClr val="0A4C87"/>
                  </a:solidFill>
                  <a:latin typeface="+mj-ea"/>
                  <a:ea typeface="+mj-ea"/>
                </a:rPr>
                <a:t>기준에 따라 실시 가능</a:t>
              </a:r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806869" y="3370518"/>
              <a:ext cx="7295139" cy="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806869" y="4859072"/>
              <a:ext cx="7295139" cy="0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4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안전</a:t>
              </a:r>
              <a:r>
                <a:rPr lang="en-US" altLang="ko-KR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·</a:t>
              </a:r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보건교육 면제제도</a:t>
              </a: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89923"/>
              </p:ext>
            </p:extLst>
          </p:nvPr>
        </p:nvGraphicFramePr>
        <p:xfrm>
          <a:off x="825138" y="1547636"/>
          <a:ext cx="7734071" cy="419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155"/>
                <a:gridCol w="2519916"/>
              </a:tblGrid>
              <a:tr h="352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상황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교육시간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49691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b="1" dirty="0" smtClean="0"/>
                        <a:t>한국표준산업분류의 </a:t>
                      </a:r>
                      <a:r>
                        <a:rPr lang="ko-KR" altLang="en-US" sz="1400" b="1" dirty="0" err="1" smtClean="0"/>
                        <a:t>세분류</a:t>
                      </a:r>
                      <a:r>
                        <a:rPr lang="ko-KR" altLang="en-US" sz="1400" b="1" dirty="0" smtClean="0"/>
                        <a:t> 중 </a:t>
                      </a:r>
                      <a:r>
                        <a:rPr lang="ko-KR" altLang="en-US" sz="1400" dirty="0" smtClean="0"/>
                        <a:t>같은 종류의 업종에 </a:t>
                      </a:r>
                      <a:r>
                        <a:rPr lang="en-US" altLang="ko-KR" sz="1400" dirty="0" smtClean="0"/>
                        <a:t>6</a:t>
                      </a:r>
                      <a:r>
                        <a:rPr lang="ko-KR" altLang="en-US" sz="1400" dirty="0" smtClean="0"/>
                        <a:t>개월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dirty="0" smtClean="0"/>
                        <a:t>이상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dirty="0" smtClean="0"/>
                        <a:t>근무한 경험이 있는 근로자를 이직 후 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년 이내 채용한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dirty="0" smtClean="0"/>
                        <a:t>경우</a:t>
                      </a:r>
                    </a:p>
                  </a:txBody>
                  <a:tcPr marL="21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400" b="0" dirty="0" smtClean="0"/>
                        <a:t>•</a:t>
                      </a:r>
                      <a:r>
                        <a:rPr lang="en-US" altLang="ko-KR" sz="1400" b="0" baseline="0" dirty="0" smtClean="0"/>
                        <a:t> </a:t>
                      </a:r>
                      <a:r>
                        <a:rPr lang="ko-KR" altLang="en-US" sz="1400" dirty="0" smtClean="0"/>
                        <a:t>채용 시 교육시간의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400" dirty="0" smtClean="0"/>
                        <a:t>   100</a:t>
                      </a:r>
                      <a:r>
                        <a:rPr lang="ko-KR" altLang="en-US" sz="1400" dirty="0" smtClean="0"/>
                        <a:t>분의 </a:t>
                      </a:r>
                      <a:r>
                        <a:rPr lang="en-US" altLang="ko-KR" sz="1400" dirty="0" smtClean="0"/>
                        <a:t>50</a:t>
                      </a:r>
                      <a:r>
                        <a:rPr lang="ko-KR" altLang="en-US" sz="1400" dirty="0" smtClean="0"/>
                        <a:t>이상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dirty="0" smtClean="0"/>
                        <a:t>실시</a:t>
                      </a:r>
                    </a:p>
                  </a:txBody>
                  <a:tcPr marL="144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32393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b="1" dirty="0" smtClean="0"/>
                        <a:t>특별교육 대상작업에 </a:t>
                      </a:r>
                      <a:r>
                        <a:rPr lang="en-US" altLang="ko-KR" sz="1400" b="1" dirty="0" smtClean="0"/>
                        <a:t>6</a:t>
                      </a:r>
                      <a:r>
                        <a:rPr lang="ko-KR" altLang="en-US" sz="1400" b="1" dirty="0" smtClean="0"/>
                        <a:t>개월 이상 근무한 경험이 있는 근로자가 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400" dirty="0" smtClean="0"/>
                        <a:t>1. </a:t>
                      </a:r>
                      <a:r>
                        <a:rPr lang="ko-KR" altLang="en-US" sz="1400" dirty="0" smtClean="0"/>
                        <a:t>이직 후 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년 이내에 채용되어 이직 전과 동일한 특별교육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dirty="0" smtClean="0"/>
                        <a:t>대상작업에 종사하는 경우 또는 </a:t>
                      </a:r>
                      <a:r>
                        <a:rPr lang="en-US" altLang="ko-KR" sz="1400" dirty="0" smtClean="0"/>
                        <a:t>2. </a:t>
                      </a:r>
                      <a:r>
                        <a:rPr lang="ko-KR" altLang="en-US" sz="1400" dirty="0" smtClean="0"/>
                        <a:t>같은 사업장 내 다른 작업에</a:t>
                      </a:r>
                      <a:r>
                        <a:rPr lang="ko-KR" altLang="en-US" sz="1400" baseline="0" dirty="0" smtClean="0"/>
                        <a:t> </a:t>
                      </a:r>
                      <a:endParaRPr lang="en-US" altLang="ko-KR" sz="1400" baseline="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dirty="0" smtClean="0"/>
                        <a:t>배치된 후 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년 이내에 배치 전과 동일한 특별교육 대상작업에</a:t>
                      </a:r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dirty="0" smtClean="0"/>
                        <a:t>종사하는 경우</a:t>
                      </a:r>
                    </a:p>
                  </a:txBody>
                  <a:tcPr marL="21600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400" b="0" dirty="0" smtClean="0"/>
                        <a:t>•</a:t>
                      </a:r>
                      <a:r>
                        <a:rPr lang="en-US" altLang="ko-KR" sz="1400" b="0" baseline="0" dirty="0" smtClean="0"/>
                        <a:t> </a:t>
                      </a:r>
                      <a:r>
                        <a:rPr lang="ko-KR" altLang="en-US" sz="1400" dirty="0" smtClean="0"/>
                        <a:t>특별교육 시간의 </a:t>
                      </a:r>
                      <a:r>
                        <a:rPr lang="en-US" altLang="ko-KR" sz="1400" dirty="0" smtClean="0"/>
                        <a:t>100</a:t>
                      </a:r>
                      <a:r>
                        <a:rPr lang="ko-KR" altLang="en-US" sz="1400" dirty="0" smtClean="0"/>
                        <a:t>분의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400" dirty="0" smtClean="0"/>
                        <a:t>   50</a:t>
                      </a:r>
                      <a:r>
                        <a:rPr lang="ko-KR" altLang="en-US" sz="1400" dirty="0" smtClean="0"/>
                        <a:t>이상 실시</a:t>
                      </a:r>
                      <a:endParaRPr lang="ko-KR" altLang="en-US" sz="1400" dirty="0"/>
                    </a:p>
                  </a:txBody>
                  <a:tcPr marL="144000" anchor="ctr">
                    <a:solidFill>
                      <a:srgbClr val="E7E7E7"/>
                    </a:solidFill>
                  </a:tcPr>
                </a:tc>
              </a:tr>
              <a:tr h="1259663"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b="1" dirty="0" smtClean="0"/>
                        <a:t>채용 시 교육 또는 특별교육을 이수한 근로자가 </a:t>
                      </a:r>
                      <a:r>
                        <a:rPr lang="ko-KR" altLang="en-US" sz="1400" dirty="0" smtClean="0"/>
                        <a:t>같은 도급인의 사업장 내에서 이전에 하던 업무와 동일한 업무에 종사하는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ko-KR" altLang="en-US" sz="1400" dirty="0" smtClean="0"/>
                        <a:t>경우</a:t>
                      </a:r>
                      <a:endParaRPr lang="ko-KR" altLang="en-US" sz="1400" dirty="0"/>
                    </a:p>
                  </a:txBody>
                  <a:tcPr marL="21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en-US" altLang="ko-KR" sz="1400" b="0" dirty="0" smtClean="0"/>
                        <a:t>•</a:t>
                      </a:r>
                      <a:r>
                        <a:rPr lang="en-US" altLang="ko-KR" sz="1400" b="0" baseline="0" dirty="0" smtClean="0"/>
                        <a:t> </a:t>
                      </a:r>
                      <a:r>
                        <a:rPr lang="ko-KR" altLang="en-US" sz="1400" dirty="0" smtClean="0"/>
                        <a:t>소속 사업장의 변경에도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400" dirty="0" smtClean="0"/>
                        <a:t>   불구하고 해당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dirty="0" smtClean="0"/>
                        <a:t>근로자에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400" dirty="0" smtClean="0"/>
                        <a:t>   대한 채용 시 교육 또는 </a:t>
                      </a:r>
                      <a:endParaRPr lang="en-US" altLang="ko-KR" sz="1400" dirty="0" smtClean="0"/>
                    </a:p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1400" dirty="0" smtClean="0"/>
                        <a:t>   특별교육 면제</a:t>
                      </a:r>
                      <a:endParaRPr lang="ko-KR" altLang="en-US" sz="1400" dirty="0"/>
                    </a:p>
                  </a:txBody>
                  <a:tcPr marL="144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그룹 12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679" y="2178476"/>
              <a:ext cx="503817" cy="610399"/>
            </a:xfrm>
            <a:prstGeom prst="rect">
              <a:avLst/>
            </a:prstGeom>
          </p:spPr>
        </p:pic>
        <p:sp>
          <p:nvSpPr>
            <p:cNvPr id="15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8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Slide Number Placeholder 13"/>
          <p:cNvSpPr txBox="1">
            <a:spLocks/>
          </p:cNvSpPr>
          <p:nvPr/>
        </p:nvSpPr>
        <p:spPr>
          <a:xfrm>
            <a:off x="169328" y="6365875"/>
            <a:ext cx="468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3B76B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223E36-BA2E-524A-8406-A4511DD0FD14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300477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안전</a:t>
              </a:r>
              <a:r>
                <a:rPr lang="en-US" altLang="ko-KR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·</a:t>
              </a:r>
              <a:r>
                <a:rPr lang="ko-KR" altLang="en-US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보건교육 면제제도</a:t>
              </a:r>
            </a:p>
          </p:txBody>
        </p:sp>
      </p:grpSp>
      <p:pic>
        <p:nvPicPr>
          <p:cNvPr id="10" name="Picture 2" descr="C:\Users\Microsoft\Desktop\산업안전보건법_PPT\이미지\교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95" y="1416377"/>
            <a:ext cx="1295925" cy="9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733426" y="2478388"/>
            <a:ext cx="7294156" cy="821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관리감독자가 다음 어느 하나에 해당하는 교육을 이수하는 경우 근로자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정기교육 면제 </a:t>
            </a:r>
            <a:r>
              <a:rPr lang="ko-KR" altLang="en-US" b="1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가능</a:t>
            </a:r>
          </a:p>
        </p:txBody>
      </p:sp>
      <p:sp>
        <p:nvSpPr>
          <p:cNvPr id="15" name="Text Box 224"/>
          <p:cNvSpPr txBox="1">
            <a:spLocks noChangeArrowheads="1"/>
          </p:cNvSpPr>
          <p:nvPr/>
        </p:nvSpPr>
        <p:spPr bwMode="auto">
          <a:xfrm>
            <a:off x="714376" y="3469210"/>
            <a:ext cx="804862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직무교육기관에서 실시한 전문화 교육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직무교육기관에서 실시한 인터넷 원격교육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공단에서 실시한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안전보건관리담당자 양성교육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검사원 성능검사 교육</a:t>
            </a: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그 밖에 고용노동부장관이 인정하는 </a:t>
            </a:r>
            <a:r>
              <a:rPr lang="ko-KR" altLang="en-US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교육</a:t>
            </a:r>
          </a:p>
        </p:txBody>
      </p:sp>
      <p:grpSp>
        <p:nvGrpSpPr>
          <p:cNvPr id="8" name="그룹 15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679" y="2178476"/>
              <a:ext cx="503817" cy="610399"/>
            </a:xfrm>
            <a:prstGeom prst="rect">
              <a:avLst/>
            </a:prstGeom>
          </p:spPr>
        </p:pic>
        <p:sp>
          <p:nvSpPr>
            <p:cNvPr id="18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52474" y="1436787"/>
            <a:ext cx="2791915" cy="381000"/>
            <a:chOff x="752474" y="3238500"/>
            <a:chExt cx="1852503" cy="381000"/>
          </a:xfrm>
        </p:grpSpPr>
        <p:sp>
          <p:nvSpPr>
            <p:cNvPr id="19" name="오각형 18"/>
            <p:cNvSpPr/>
            <p:nvPr/>
          </p:nvSpPr>
          <p:spPr>
            <a:xfrm>
              <a:off x="752474" y="3238500"/>
              <a:ext cx="1852503" cy="381000"/>
            </a:xfrm>
            <a:prstGeom prst="homePlate">
              <a:avLst>
                <a:gd name="adj" fmla="val 37399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안전보건교육 면제</a:t>
              </a:r>
              <a:r>
                <a:rPr lang="en-US" altLang="ko-KR" b="1" spc="-150" dirty="0" smtClean="0"/>
                <a:t>(30</a:t>
              </a:r>
              <a:r>
                <a:rPr lang="ko-KR" altLang="en-US" b="1" spc="-150" dirty="0" smtClean="0"/>
                <a:t>조</a:t>
              </a:r>
              <a:r>
                <a:rPr lang="en-US" altLang="ko-KR" b="1" spc="-150" dirty="0" smtClean="0"/>
                <a:t>)</a:t>
              </a:r>
              <a:endParaRPr lang="ko-KR" altLang="en-US" b="1" spc="-150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291139"/>
              <a:ext cx="162893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8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914401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석면해체 </a:t>
              </a:r>
              <a:r>
                <a:rPr lang="en-US" altLang="ko-KR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·</a:t>
              </a:r>
              <a:r>
                <a:rPr lang="ko-KR" altLang="en-US" sz="2800" b="1" spc="-150" dirty="0" err="1" smtClean="0">
                  <a:solidFill>
                    <a:schemeClr val="accent1">
                      <a:lumMod val="75000"/>
                    </a:schemeClr>
                  </a:solidFill>
                </a:rPr>
                <a:t>제거작업</a:t>
              </a:r>
              <a:r>
                <a:rPr lang="ko-KR" altLang="en-US" b="1" spc="-150" dirty="0" err="1" smtClean="0">
                  <a:solidFill>
                    <a:schemeClr val="accent1">
                      <a:lumMod val="75000"/>
                    </a:schemeClr>
                  </a:solidFill>
                </a:rPr>
                <a:t>시</a:t>
              </a:r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ko-KR" altLang="en-US" sz="2800" b="1" spc="-150" dirty="0" err="1" smtClean="0">
                  <a:solidFill>
                    <a:schemeClr val="accent1">
                      <a:lumMod val="75000"/>
                    </a:schemeClr>
                  </a:solidFill>
                </a:rPr>
                <a:t>음압유지결과</a:t>
              </a:r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 기록</a:t>
              </a:r>
              <a:r>
                <a:rPr lang="en-US" altLang="ko-KR" sz="2800" b="1" spc="-15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altLang="ko-KR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·</a:t>
              </a:r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보존 </a:t>
              </a:r>
              <a:endParaRPr lang="ko-KR" altLang="en-US" sz="2800" b="1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그룹 9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89" y="2178474"/>
              <a:ext cx="507395" cy="583270"/>
            </a:xfrm>
            <a:prstGeom prst="rect">
              <a:avLst/>
            </a:prstGeom>
          </p:spPr>
        </p:pic>
        <p:sp>
          <p:nvSpPr>
            <p:cNvPr id="12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714375" y="4405376"/>
            <a:ext cx="804862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(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현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</a:t>
            </a:r>
            <a:r>
              <a:rPr lang="ko-KR" altLang="en-US" sz="1600" b="1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음압으로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유지할 것 →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(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개정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</a:t>
            </a:r>
            <a:r>
              <a:rPr lang="ko-KR" altLang="en-US" sz="1600" b="1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음압으로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유지하고 그 결과를 기록 → 보존할 것</a:t>
            </a:r>
            <a:endParaRPr lang="ko-KR" altLang="en-US" sz="1600" cap="all" spc="-130" dirty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(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처벌규정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300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만원 이하 과태료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＊개정법 제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164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조제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1</a:t>
            </a:r>
            <a:r>
              <a:rPr lang="ko-KR" altLang="en-US" sz="1600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항제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4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호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(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안전조치 및 보건조치에 관한 사항으로서 </a:t>
            </a:r>
            <a:r>
              <a:rPr lang="ko-KR" altLang="en-US" sz="1600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고용노동부령으로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정하는 사항을 적은 서류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위반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33424" y="1691556"/>
            <a:ext cx="7704000" cy="2401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943997" y="1789734"/>
            <a:ext cx="729415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분무된 석면이나 석면이 함유된 보온재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벽체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  <a:r>
              <a:rPr lang="ko-KR" altLang="en-US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천장재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등의 석면해체 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제거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작업장소를 </a:t>
            </a:r>
            <a:r>
              <a:rPr lang="ko-KR" altLang="en-US" b="1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음압으로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유지하여야 하나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(123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조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)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음압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유지결과를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기록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보존하는 의무 부재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로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작업종료 후 </a:t>
            </a:r>
            <a:r>
              <a:rPr lang="ko-KR" altLang="en-US" b="1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음압유지에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대한 확인이 불가능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하여 </a:t>
            </a:r>
            <a:r>
              <a:rPr lang="ko-KR" altLang="en-US" b="1" cap="all" spc="-100" dirty="0" err="1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음압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유지가 소홀히 될 소지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가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있어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기록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보존 의무를 신설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할 필요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(122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조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2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69328" y="6365875"/>
            <a:ext cx="468414" cy="365125"/>
          </a:xfrm>
        </p:spPr>
        <p:txBody>
          <a:bodyPr/>
          <a:lstStyle/>
          <a:p>
            <a:fld id="{91223E36-BA2E-524A-8406-A4511DD0FD14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422" y="40407"/>
            <a:ext cx="7724578" cy="694670"/>
            <a:chOff x="1038422" y="40407"/>
            <a:chExt cx="7724578" cy="694670"/>
          </a:xfrm>
        </p:grpSpPr>
        <p:sp>
          <p:nvSpPr>
            <p:cNvPr id="5" name="Rectangle 12"/>
            <p:cNvSpPr/>
            <p:nvPr/>
          </p:nvSpPr>
          <p:spPr>
            <a:xfrm>
              <a:off x="1038422" y="40407"/>
              <a:ext cx="7724578" cy="2308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900" b="1" dirty="0" smtClean="0">
                  <a:solidFill>
                    <a:schemeClr val="bg1">
                      <a:lumMod val="50000"/>
                    </a:schemeClr>
                  </a:solidFill>
                </a:rPr>
                <a:t>⑤ </a:t>
              </a:r>
              <a:r>
                <a:rPr lang="ko-KR" altLang="en-US" sz="900" b="1" dirty="0">
                  <a:solidFill>
                    <a:schemeClr val="bg1">
                      <a:lumMod val="50000"/>
                    </a:schemeClr>
                  </a:solidFill>
                </a:rPr>
                <a:t>기타 개정사항</a:t>
              </a:r>
              <a:endParaRPr lang="en-US" sz="900" b="1" kern="1200" spc="-1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1397495" y="211857"/>
              <a:ext cx="6914401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solidFill>
                    <a:schemeClr val="accent1">
                      <a:lumMod val="75000"/>
                    </a:schemeClr>
                  </a:solidFill>
                </a:rPr>
                <a:t>건강진단 결과에 따른 사후관리 결과보고 의무</a:t>
              </a:r>
              <a:endParaRPr lang="ko-KR" altLang="en-US" sz="2800" b="1" spc="-1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그룹 9"/>
          <p:cNvGrpSpPr/>
          <p:nvPr/>
        </p:nvGrpSpPr>
        <p:grpSpPr>
          <a:xfrm>
            <a:off x="1003228" y="278461"/>
            <a:ext cx="388292" cy="388290"/>
            <a:chOff x="3436389" y="2068808"/>
            <a:chExt cx="731520" cy="731518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89" y="2178474"/>
              <a:ext cx="507395" cy="583270"/>
            </a:xfrm>
            <a:prstGeom prst="rect">
              <a:avLst/>
            </a:prstGeom>
          </p:spPr>
        </p:pic>
        <p:sp>
          <p:nvSpPr>
            <p:cNvPr id="12" name="Oval 8"/>
            <p:cNvSpPr/>
            <p:nvPr/>
          </p:nvSpPr>
          <p:spPr>
            <a:xfrm>
              <a:off x="3436389" y="2068808"/>
              <a:ext cx="731520" cy="731518"/>
            </a:xfrm>
            <a:prstGeom prst="ellipse">
              <a:avLst/>
            </a:prstGeom>
            <a:noFill/>
            <a:ln w="38100" cmpd="sng">
              <a:solidFill>
                <a:srgbClr val="0A4C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714375" y="4233360"/>
            <a:ext cx="8237601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» (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제출경로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건강진단 결과표를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송부 받은 날로부터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30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일 이내 팩스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우편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전자문서 등의 </a:t>
            </a:r>
            <a:endParaRPr lang="en-US" altLang="ko-KR" sz="1600" b="1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방법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으로  지방관서에 제출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(‘20.6.30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까지 실시되는 건강진단 →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60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일 이내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＊</a:t>
            </a:r>
            <a:r>
              <a:rPr lang="en-US" altLang="ko-KR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(</a:t>
            </a:r>
            <a:r>
              <a:rPr lang="ko-KR" altLang="en-US" sz="1600" b="1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제출서류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)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사후관리조치 결과보고서에 ①건강진단결과표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②건강진단결과를 </a:t>
            </a:r>
            <a:r>
              <a:rPr lang="ko-KR" altLang="en-US" sz="1600" cap="all" spc="-130" dirty="0" err="1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통보받은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날 또는 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 건강진단결과를 송부 받은 날을 확인할 수 있는 서류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,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③사후관리조치 실시를 증명할 수 있는 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sz="1600" cap="all" spc="-130" dirty="0">
                <a:ln w="9000" cmpd="sng">
                  <a:noFill/>
                  <a:prstDash val="solid"/>
                </a:ln>
                <a:latin typeface="+mj-ea"/>
                <a:ea typeface="+mj-ea"/>
              </a:rPr>
              <a:t> </a:t>
            </a:r>
            <a:r>
              <a:rPr lang="en-US" altLang="ko-KR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  </a:t>
            </a:r>
            <a:r>
              <a:rPr lang="ko-KR" altLang="en-US" sz="1600" cap="all" spc="-130" dirty="0" smtClean="0">
                <a:ln w="9000" cmpd="sng">
                  <a:noFill/>
                  <a:prstDash val="solid"/>
                </a:ln>
                <a:latin typeface="+mj-ea"/>
                <a:ea typeface="+mj-ea"/>
              </a:rPr>
              <a:t>서류 또는 실시계획 첨부</a:t>
            </a:r>
            <a:endParaRPr lang="en-US" altLang="ko-KR" sz="1600" cap="all" spc="-130" dirty="0" smtClean="0">
              <a:ln w="9000" cmpd="sng">
                <a:noFill/>
                <a:prstDash val="solid"/>
              </a:ln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33424" y="1691556"/>
            <a:ext cx="7704000" cy="2401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500" b="1" spc="-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 Box 224"/>
          <p:cNvSpPr txBox="1">
            <a:spLocks noChangeArrowheads="1"/>
          </p:cNvSpPr>
          <p:nvPr/>
        </p:nvSpPr>
        <p:spPr bwMode="auto">
          <a:xfrm>
            <a:off x="943997" y="1789734"/>
            <a:ext cx="7294156" cy="22621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사업주의 근로자 건강진단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사후관리 조치의무 이행여부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를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지방관서에서 적기에 확인할 수 있도록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조치결과 보고의무를 신설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(132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조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)</a:t>
            </a:r>
            <a:r>
              <a:rPr lang="en-US" altLang="ko-KR" sz="12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(300</a:t>
            </a:r>
            <a:r>
              <a:rPr lang="ko-KR" altLang="en-US" sz="12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만원 이하 과태료</a:t>
            </a:r>
            <a:r>
              <a:rPr lang="en-US" altLang="ko-KR" sz="12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(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제출대상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)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특수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·</a:t>
            </a:r>
            <a:r>
              <a:rPr lang="ko-KR" altLang="en-US" cap="all" spc="-100" dirty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 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수시</a:t>
            </a:r>
            <a:r>
              <a:rPr lang="en-US" altLang="ko-KR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·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임시건강진단을 받은 근로자 중 </a:t>
            </a:r>
            <a:r>
              <a:rPr lang="en-US" altLang="ko-KR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4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개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유형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의 사후관리 소견이 있는 근로자에 대한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조치결과</a:t>
            </a:r>
            <a:r>
              <a:rPr lang="ko-KR" altLang="en-US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를 </a:t>
            </a:r>
            <a:r>
              <a:rPr lang="ko-KR" altLang="en-US" b="1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</a:rPr>
              <a:t>지방관서에 제출</a:t>
            </a:r>
            <a:endParaRPr lang="en-US" altLang="ko-KR" b="1" cap="all" spc="-100" dirty="0" smtClean="0">
              <a:ln w="9000" cmpd="sng">
                <a:noFill/>
                <a:prstDash val="solid"/>
              </a:ln>
              <a:solidFill>
                <a:srgbClr val="0A4C87"/>
              </a:solidFill>
              <a:latin typeface="+mj-ea"/>
            </a:endParaRPr>
          </a:p>
          <a:p>
            <a:pPr>
              <a:spcBef>
                <a:spcPct val="50000"/>
              </a:spcBef>
            </a:pPr>
            <a:r>
              <a:rPr lang="ko-KR" altLang="en-US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①근로제한 및 금지</a:t>
            </a:r>
            <a:r>
              <a:rPr lang="en-US" altLang="ko-KR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  <a:r>
              <a:rPr lang="ko-KR" altLang="en-US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②작업전환</a:t>
            </a:r>
            <a:r>
              <a:rPr lang="en-US" altLang="ko-KR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  <a:r>
              <a:rPr lang="ko-KR" altLang="en-US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③근로시간 단축</a:t>
            </a:r>
            <a:r>
              <a:rPr lang="en-US" altLang="ko-KR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, </a:t>
            </a:r>
            <a:r>
              <a:rPr lang="ko-KR" altLang="en-US" sz="1600" cap="all" spc="-100" dirty="0" smtClean="0">
                <a:ln w="9000" cmpd="sng">
                  <a:noFill/>
                  <a:prstDash val="solid"/>
                </a:ln>
                <a:solidFill>
                  <a:srgbClr val="0A4C87"/>
                </a:solidFill>
                <a:latin typeface="+mj-ea"/>
                <a:ea typeface="+mj-ea"/>
              </a:rPr>
              <a:t>④직업병 확진 의뢰 안내 소견</a:t>
            </a:r>
            <a:endParaRPr lang="en-US" altLang="ko-KR" sz="1600" cap="all" spc="-100" dirty="0" smtClean="0">
              <a:ln w="9000" cmpd="sng">
                <a:noFill/>
                <a:prstDash val="solid"/>
              </a:ln>
              <a:solidFill>
                <a:srgbClr val="0A4C87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95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Rectangle 11"/>
          <p:cNvSpPr/>
          <p:nvPr/>
        </p:nvSpPr>
        <p:spPr>
          <a:xfrm>
            <a:off x="733924" y="2743228"/>
            <a:ext cx="5209676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6600" b="1" kern="1200" spc="-3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감사합니다</a:t>
            </a:r>
            <a:endParaRPr lang="en-US" altLang="ko-KR" sz="6600" b="1" kern="1200" spc="-3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Box 224"/>
          <p:cNvSpPr txBox="1">
            <a:spLocks noChangeArrowheads="1"/>
          </p:cNvSpPr>
          <p:nvPr/>
        </p:nvSpPr>
        <p:spPr bwMode="auto">
          <a:xfrm>
            <a:off x="733424" y="1668681"/>
            <a:ext cx="8258176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가맹점 사업자와 그 소속 근로자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의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산업재해 예방을 위하여 다음 중 어느 하나에 해당하는 업종으로서 가맹점의 수가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200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개소 이상의 가맹본부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에게</a:t>
            </a: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산업재해 예방 조치의무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를 부과하였음</a:t>
            </a:r>
            <a:endParaRPr lang="en-US" altLang="ko-KR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4" name="그룹 75"/>
          <p:cNvGrpSpPr/>
          <p:nvPr/>
        </p:nvGrpSpPr>
        <p:grpSpPr>
          <a:xfrm>
            <a:off x="752474" y="1162050"/>
            <a:ext cx="2924176" cy="381000"/>
            <a:chOff x="752474" y="3495675"/>
            <a:chExt cx="2924176" cy="381000"/>
          </a:xfrm>
        </p:grpSpPr>
        <p:sp>
          <p:nvSpPr>
            <p:cNvPr id="5" name="오각형 4"/>
            <p:cNvSpPr/>
            <p:nvPr/>
          </p:nvSpPr>
          <p:spPr>
            <a:xfrm>
              <a:off x="752474" y="3495675"/>
              <a:ext cx="2924176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</a:t>
              </a:r>
              <a:r>
                <a:rPr lang="ko-KR" altLang="en-US" sz="1600" b="1" dirty="0" smtClean="0"/>
                <a:t>프랜차이즈 가맹본부</a:t>
              </a:r>
              <a:r>
                <a:rPr lang="en-US" altLang="ko-KR" sz="1600" b="1" dirty="0" smtClean="0"/>
                <a:t>(79</a:t>
              </a:r>
              <a:r>
                <a:rPr lang="ko-KR" altLang="en-US" sz="1600" b="1" dirty="0" smtClean="0"/>
                <a:t>조</a:t>
              </a:r>
              <a:r>
                <a:rPr lang="en-US" altLang="ko-KR" sz="1600" b="1" dirty="0" smtClean="0"/>
                <a:t>)</a:t>
              </a:r>
              <a:endParaRPr lang="ko-KR" altLang="en-US" sz="1600" b="1" spc="-15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8" name="그룹 2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2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산업재해 예방 책임주체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10" name="Picture 7" descr="안전모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11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809626" y="3038475"/>
            <a:ext cx="7667624" cy="2781300"/>
            <a:chOff x="809626" y="3038475"/>
            <a:chExt cx="7667624" cy="27813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809626" y="3200400"/>
              <a:ext cx="7667624" cy="2619375"/>
            </a:xfrm>
            <a:prstGeom prst="roundRect">
              <a:avLst>
                <a:gd name="adj" fmla="val 4783"/>
              </a:avLst>
            </a:prstGeom>
            <a:noFill/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838450" y="3038475"/>
              <a:ext cx="3562350" cy="381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spc="-150" dirty="0" smtClean="0">
                  <a:solidFill>
                    <a:schemeClr val="tx1"/>
                  </a:solidFill>
                </a:rPr>
                <a:t>산재예방 조치 의무 있는 가맹본부 업종</a:t>
              </a:r>
              <a:endParaRPr lang="ko-KR" altLang="en-US" sz="1600" b="1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095376" y="3676650"/>
            <a:ext cx="4352924" cy="323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＋</a:t>
            </a:r>
            <a:r>
              <a:rPr lang="ko-KR" altLang="en-US" sz="1600" b="1" dirty="0" smtClean="0"/>
              <a:t> 가맹사업정보제공시스템의 정보공개서 상</a:t>
            </a:r>
            <a:endParaRPr lang="ko-KR" altLang="en-US" sz="1600" b="1" dirty="0"/>
          </a:p>
        </p:txBody>
      </p:sp>
      <p:sp>
        <p:nvSpPr>
          <p:cNvPr id="20" name="Text Box 224"/>
          <p:cNvSpPr txBox="1">
            <a:spLocks noChangeArrowheads="1"/>
          </p:cNvSpPr>
          <p:nvPr/>
        </p:nvSpPr>
        <p:spPr bwMode="auto">
          <a:xfrm>
            <a:off x="1114426" y="4097556"/>
            <a:ext cx="7124700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dirty="0" err="1" smtClean="0"/>
              <a:t>대분류가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/>
              <a:t>“외식”</a:t>
            </a:r>
            <a:r>
              <a:rPr lang="ko-KR" altLang="en-US" sz="1600" dirty="0" smtClean="0"/>
              <a:t>인 업종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   (</a:t>
            </a:r>
            <a:r>
              <a:rPr lang="ko-KR" altLang="en-US" sz="1600" dirty="0" smtClean="0"/>
              <a:t>중분류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한식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중식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일식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분식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치킨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커피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주점 등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» </a:t>
            </a:r>
            <a:r>
              <a:rPr lang="ko-KR" altLang="en-US" sz="1600" dirty="0" err="1" smtClean="0"/>
              <a:t>대분류가</a:t>
            </a:r>
            <a:r>
              <a:rPr lang="ko-KR" altLang="en-US" sz="1600" dirty="0" smtClean="0"/>
              <a:t> “도소매”이면서 중분류가 </a:t>
            </a:r>
            <a:r>
              <a:rPr lang="ko-KR" altLang="en-US" sz="1600" b="1" dirty="0" smtClean="0"/>
              <a:t>“편의점”</a:t>
            </a:r>
            <a:r>
              <a:rPr lang="ko-KR" altLang="en-US" sz="1600" dirty="0" smtClean="0"/>
              <a:t>인 업종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   (</a:t>
            </a:r>
            <a:r>
              <a:rPr lang="ko-KR" altLang="en-US" sz="1600" dirty="0" smtClean="0"/>
              <a:t>예시 </a:t>
            </a:r>
            <a:r>
              <a:rPr lang="en-US" altLang="ko-KR" sz="1600" dirty="0" smtClean="0"/>
              <a:t>: CU, </a:t>
            </a:r>
            <a:r>
              <a:rPr lang="ko-KR" altLang="en-US" sz="1600" dirty="0" err="1" smtClean="0"/>
              <a:t>이마트</a:t>
            </a:r>
            <a:r>
              <a:rPr lang="en-US" altLang="ko-KR" sz="1600" dirty="0" smtClean="0"/>
              <a:t>24, GS25 </a:t>
            </a:r>
            <a:r>
              <a:rPr lang="ko-KR" altLang="en-US" sz="1600" dirty="0" smtClean="0"/>
              <a:t>등</a:t>
            </a:r>
            <a:r>
              <a:rPr lang="en-US" altLang="ko-KR" sz="1600" dirty="0" smtClean="0"/>
              <a:t>)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26" name="Picture 2" descr="C:\Users\1\Desktop\20년기홍기차장PPT\법개정아이콘\개정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448049"/>
            <a:ext cx="922204" cy="217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4" name="그룹 3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8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spc="-15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산업재해 예방 책임주체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6" name="Picture 7" descr="안전모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7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대각선 방향의 모서리가 둥근 사각형 9"/>
          <p:cNvSpPr/>
          <p:nvPr/>
        </p:nvSpPr>
        <p:spPr>
          <a:xfrm>
            <a:off x="781050" y="1123950"/>
            <a:ext cx="2667000" cy="342900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가맹본부의 산재예방 조치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 Box 224"/>
          <p:cNvSpPr txBox="1">
            <a:spLocks noChangeArrowheads="1"/>
          </p:cNvSpPr>
          <p:nvPr/>
        </p:nvSpPr>
        <p:spPr bwMode="auto">
          <a:xfrm>
            <a:off x="714376" y="1640106"/>
            <a:ext cx="7905750" cy="732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» </a:t>
            </a:r>
            <a:r>
              <a:rPr lang="ko-KR" altLang="en-US" sz="1600" spc="-150" dirty="0" smtClean="0">
                <a:latin typeface="+mj-ea"/>
                <a:ea typeface="+mj-ea"/>
              </a:rPr>
              <a:t>① 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가맹본부</a:t>
            </a:r>
            <a:r>
              <a:rPr lang="ko-KR" altLang="en-US" sz="1600" dirty="0" smtClean="0">
                <a:latin typeface="+mj-ea"/>
                <a:ea typeface="+mj-ea"/>
              </a:rPr>
              <a:t>는</a:t>
            </a:r>
            <a:r>
              <a:rPr lang="ko-KR" altLang="en-US" sz="1600" b="1" dirty="0" smtClean="0">
                <a:latin typeface="+mj-ea"/>
                <a:ea typeface="+mj-ea"/>
              </a:rPr>
              <a:t> 가맹점사업자에 대하여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가맹점의 안전 및 보건에 관한 프로그램을</a:t>
            </a:r>
            <a:endParaRPr lang="ko-KR" altLang="en-US" sz="16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      마련 시행하고</a:t>
            </a:r>
            <a:r>
              <a:rPr lang="en-US" altLang="ko-KR" sz="1600" b="1" dirty="0" smtClean="0"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latin typeface="+mj-ea"/>
                <a:ea typeface="+mj-ea"/>
              </a:rPr>
              <a:t>그 내용을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연 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회 이상 교육</a:t>
            </a:r>
            <a:r>
              <a:rPr lang="ko-KR" altLang="en-US" sz="1600" dirty="0" smtClean="0">
                <a:latin typeface="+mj-ea"/>
                <a:ea typeface="+mj-ea"/>
              </a:rPr>
              <a:t>해야 함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09626" y="2628901"/>
            <a:ext cx="7667624" cy="2209800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105150" y="2466975"/>
            <a:ext cx="2971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안전 및 보건에 관한 프로그램</a:t>
            </a:r>
            <a:endParaRPr lang="ko-KR" altLang="en-US" sz="1600" b="1" spc="-150" dirty="0">
              <a:solidFill>
                <a:schemeClr val="tx1"/>
              </a:solidFill>
            </a:endParaRPr>
          </a:p>
        </p:txBody>
      </p:sp>
      <p:sp>
        <p:nvSpPr>
          <p:cNvPr id="16" name="Text Box 224"/>
          <p:cNvSpPr txBox="1">
            <a:spLocks noChangeArrowheads="1"/>
          </p:cNvSpPr>
          <p:nvPr/>
        </p:nvSpPr>
        <p:spPr bwMode="auto">
          <a:xfrm>
            <a:off x="1114426" y="2964081"/>
            <a:ext cx="71247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dirty="0" smtClean="0"/>
              <a:t>① 가맹본부의 안전보건경영방침 및 안전보건 활동 계획</a:t>
            </a:r>
          </a:p>
          <a:p>
            <a:r>
              <a:rPr lang="ko-KR" altLang="en-US" sz="1600" dirty="0" smtClean="0"/>
              <a:t>② 가맹본부의 프로그램 운영 조직 구성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역할 및 가맹점사업자에 대한</a:t>
            </a:r>
            <a:endParaRPr lang="en-US" altLang="ko-KR" sz="1600" dirty="0" smtClean="0"/>
          </a:p>
          <a:p>
            <a:r>
              <a:rPr lang="en-US" altLang="ko-KR" sz="1600" dirty="0" smtClean="0"/>
              <a:t>  </a:t>
            </a:r>
            <a:r>
              <a:rPr lang="ko-KR" altLang="en-US" sz="1600" dirty="0" smtClean="0"/>
              <a:t>   안전보건교육지원 체계</a:t>
            </a:r>
          </a:p>
          <a:p>
            <a:r>
              <a:rPr lang="ko-KR" altLang="en-US" sz="1600" dirty="0" smtClean="0"/>
              <a:t>③ 가맹점 내 위험요소 및 예방대책 등을 포함한 가맹점 안전</a:t>
            </a:r>
          </a:p>
          <a:p>
            <a:r>
              <a:rPr lang="ko-KR" altLang="en-US" sz="1600" dirty="0" smtClean="0"/>
              <a:t>     보건매뉴얼</a:t>
            </a:r>
          </a:p>
          <a:p>
            <a:r>
              <a:rPr lang="ko-KR" altLang="en-US" sz="1600" dirty="0" smtClean="0"/>
              <a:t>④ 가맹점의 재해 발생에 대비한 가맹본부 및 가맹점사업자의</a:t>
            </a:r>
          </a:p>
          <a:p>
            <a:r>
              <a:rPr lang="ko-KR" altLang="en-US" sz="1600" dirty="0" smtClean="0"/>
              <a:t>     조치사항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2050" name="Picture 2" descr="C:\Users\1\Desktop\20년기홍기차장PPT\법개정아이콘\개정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943" y="3657600"/>
            <a:ext cx="1180018" cy="960438"/>
          </a:xfrm>
          <a:prstGeom prst="rect">
            <a:avLst/>
          </a:prstGeom>
          <a:noFill/>
        </p:spPr>
      </p:pic>
      <p:sp>
        <p:nvSpPr>
          <p:cNvPr id="19" name="Text Box 224"/>
          <p:cNvSpPr txBox="1">
            <a:spLocks noChangeArrowheads="1"/>
          </p:cNvSpPr>
          <p:nvPr/>
        </p:nvSpPr>
        <p:spPr bwMode="auto">
          <a:xfrm>
            <a:off x="714376" y="4973856"/>
            <a:ext cx="7905750" cy="7046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  <a:ea typeface="+mj-ea"/>
              </a:rPr>
              <a:t>» </a:t>
            </a:r>
            <a:r>
              <a:rPr lang="ko-KR" altLang="en-US" sz="1600" spc="-150" dirty="0" smtClean="0">
                <a:latin typeface="+mj-ea"/>
                <a:ea typeface="+mj-ea"/>
              </a:rPr>
              <a:t>② 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가맹본부</a:t>
            </a:r>
            <a:r>
              <a:rPr lang="ko-KR" altLang="en-US" sz="1600" dirty="0" smtClean="0">
                <a:latin typeface="+mj-ea"/>
                <a:ea typeface="+mj-ea"/>
              </a:rPr>
              <a:t>는</a:t>
            </a:r>
            <a:r>
              <a:rPr lang="ko-KR" altLang="en-US" sz="1600" b="1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/>
              <a:t>가맹본부가 </a:t>
            </a:r>
            <a:r>
              <a:rPr lang="ko-KR" altLang="en-US" sz="1600" b="1" dirty="0" smtClean="0"/>
              <a:t>가맹점에 설치하거나 공급하는 설비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기계 및 원자재 또는</a:t>
            </a:r>
          </a:p>
          <a:p>
            <a:pPr>
              <a:lnSpc>
                <a:spcPct val="130000"/>
              </a:lnSpc>
            </a:pPr>
            <a:r>
              <a:rPr lang="ko-KR" altLang="en-US" sz="1600" b="1" dirty="0" smtClean="0"/>
              <a:t>          상품</a:t>
            </a:r>
            <a:r>
              <a:rPr lang="ko-KR" altLang="en-US" sz="1600" dirty="0" smtClean="0"/>
              <a:t> 등에 대하여 </a:t>
            </a:r>
            <a:r>
              <a:rPr lang="ko-KR" altLang="en-US" sz="1600" b="1" dirty="0" smtClean="0"/>
              <a:t>가맹점사업자에게 안전 및 보건에 관한 정보</a:t>
            </a:r>
            <a:r>
              <a:rPr lang="ko-KR" altLang="en-US" sz="1600" dirty="0" smtClean="0"/>
              <a:t>를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제공하여야 함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57250" y="5762625"/>
            <a:ext cx="7800975" cy="347683"/>
            <a:chOff x="857250" y="5762625"/>
            <a:chExt cx="7800975" cy="347683"/>
          </a:xfrm>
        </p:grpSpPr>
        <p:grpSp>
          <p:nvGrpSpPr>
            <p:cNvPr id="22" name="그룹 21"/>
            <p:cNvGrpSpPr/>
            <p:nvPr/>
          </p:nvGrpSpPr>
          <p:grpSpPr>
            <a:xfrm>
              <a:off x="857250" y="5762625"/>
              <a:ext cx="363355" cy="333375"/>
              <a:chOff x="857250" y="5762625"/>
              <a:chExt cx="363355" cy="333375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857250" y="5762625"/>
                <a:ext cx="333375" cy="3333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51" name="Picture 3" descr="C:\Users\1\Desktop\20년기홍기차장PPT\법개정아이콘\법망치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68364" y="5810250"/>
                <a:ext cx="352241" cy="241299"/>
              </a:xfrm>
              <a:prstGeom prst="rect">
                <a:avLst/>
              </a:prstGeom>
              <a:noFill/>
            </p:spPr>
          </p:pic>
        </p:grpSp>
        <p:sp>
          <p:nvSpPr>
            <p:cNvPr id="23" name="Text Box 224"/>
            <p:cNvSpPr txBox="1">
              <a:spLocks noChangeArrowheads="1"/>
            </p:cNvSpPr>
            <p:nvPr/>
          </p:nvSpPr>
          <p:spPr bwMode="auto">
            <a:xfrm>
              <a:off x="1238250" y="5802531"/>
              <a:ext cx="741997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벌칙</a:t>
              </a:r>
              <a:r>
                <a:rPr lang="ko-KR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ko-KR" sz="1400" dirty="0" smtClean="0">
                  <a:latin typeface="+mj-ea"/>
                  <a:ea typeface="+mj-ea"/>
                </a:rPr>
                <a:t>: </a:t>
              </a:r>
              <a:r>
                <a:rPr lang="ko-KR" altLang="en-US" sz="1400" b="1" dirty="0" smtClean="0">
                  <a:latin typeface="+mj-ea"/>
                  <a:ea typeface="+mj-ea"/>
                </a:rPr>
                <a:t>가맹본부</a:t>
              </a:r>
              <a:r>
                <a:rPr lang="ko-KR" altLang="en-US" sz="1400" dirty="0" smtClean="0">
                  <a:latin typeface="+mj-ea"/>
                  <a:ea typeface="+mj-ea"/>
                </a:rPr>
                <a:t>가 산업재해 예방조치 의무를 위반한 경우 </a:t>
              </a:r>
              <a:r>
                <a:rPr lang="en-US" altLang="ko-KR" sz="1400" b="1" dirty="0" smtClean="0">
                  <a:latin typeface="+mj-ea"/>
                  <a:ea typeface="+mj-ea"/>
                </a:rPr>
                <a:t>3</a:t>
              </a:r>
              <a:r>
                <a:rPr lang="ko-KR" altLang="en-US" sz="1400" b="1" dirty="0" err="1" smtClean="0">
                  <a:latin typeface="+mj-ea"/>
                  <a:ea typeface="+mj-ea"/>
                </a:rPr>
                <a:t>천만원</a:t>
              </a:r>
              <a:r>
                <a:rPr lang="ko-KR" altLang="en-US" sz="1400" b="1" dirty="0" smtClean="0">
                  <a:latin typeface="+mj-ea"/>
                  <a:ea typeface="+mj-ea"/>
                </a:rPr>
                <a:t> 이하의 과태료를 </a:t>
              </a:r>
              <a:r>
                <a:rPr lang="ko-KR" altLang="en-US" sz="1400" dirty="0" smtClean="0">
                  <a:latin typeface="+mj-ea"/>
                  <a:ea typeface="+mj-ea"/>
                </a:rPr>
                <a:t>부과함</a:t>
              </a:r>
              <a:endParaRPr lang="en-US" altLang="ko-KR" sz="1400" kern="1200" cap="all" dirty="0">
                <a:ln w="900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3E36-BA2E-524A-8406-A4511DD0FD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Box 224"/>
          <p:cNvSpPr txBox="1">
            <a:spLocks noChangeArrowheads="1"/>
          </p:cNvSpPr>
          <p:nvPr/>
        </p:nvSpPr>
        <p:spPr bwMode="auto">
          <a:xfrm>
            <a:off x="733424" y="1668681"/>
            <a:ext cx="8258176" cy="4003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산업안전보건법 상 보호되는 특수형태근로종사자 직종</a:t>
            </a:r>
            <a:endParaRPr lang="en-US" altLang="ko-KR" b="1" kern="1200" cap="all" spc="-150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4" name="그룹 75"/>
          <p:cNvGrpSpPr/>
          <p:nvPr/>
        </p:nvGrpSpPr>
        <p:grpSpPr>
          <a:xfrm>
            <a:off x="752474" y="1162050"/>
            <a:ext cx="3114676" cy="381000"/>
            <a:chOff x="752474" y="3495675"/>
            <a:chExt cx="3114676" cy="381000"/>
          </a:xfrm>
        </p:grpSpPr>
        <p:sp>
          <p:nvSpPr>
            <p:cNvPr id="5" name="오각형 4"/>
            <p:cNvSpPr/>
            <p:nvPr/>
          </p:nvSpPr>
          <p:spPr>
            <a:xfrm>
              <a:off x="752474" y="3495675"/>
              <a:ext cx="3114676" cy="381000"/>
            </a:xfrm>
            <a:prstGeom prst="homePlate">
              <a:avLst>
                <a:gd name="adj" fmla="val 3181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spc="-150" dirty="0" smtClean="0"/>
                <a:t>         </a:t>
              </a:r>
              <a:r>
                <a:rPr lang="ko-KR" altLang="en-US" sz="1400" b="1" dirty="0" smtClean="0"/>
                <a:t>특수형태근로종사자 보호</a:t>
              </a:r>
              <a:r>
                <a:rPr lang="en-US" altLang="ko-KR" sz="1400" b="1" dirty="0" smtClean="0"/>
                <a:t>(77</a:t>
              </a:r>
              <a:r>
                <a:rPr lang="ko-KR" altLang="en-US" sz="1400" b="1" dirty="0" smtClean="0"/>
                <a:t>조</a:t>
              </a:r>
              <a:r>
                <a:rPr lang="en-US" altLang="ko-KR" sz="1400" b="1" dirty="0" smtClean="0"/>
                <a:t>)</a:t>
              </a:r>
              <a:endParaRPr lang="ko-KR" altLang="en-US" sz="1400" b="1" spc="-15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8135" y="3548314"/>
              <a:ext cx="267240" cy="27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1003228" y="49932"/>
            <a:ext cx="7759772" cy="685145"/>
            <a:chOff x="1003228" y="49932"/>
            <a:chExt cx="7759772" cy="685145"/>
          </a:xfrm>
        </p:grpSpPr>
        <p:grpSp>
          <p:nvGrpSpPr>
            <p:cNvPr id="8" name="그룹 2"/>
            <p:cNvGrpSpPr/>
            <p:nvPr/>
          </p:nvGrpSpPr>
          <p:grpSpPr>
            <a:xfrm>
              <a:off x="1038422" y="49932"/>
              <a:ext cx="7724578" cy="685145"/>
              <a:chOff x="1038422" y="49932"/>
              <a:chExt cx="7724578" cy="685145"/>
            </a:xfrm>
          </p:grpSpPr>
          <p:sp>
            <p:nvSpPr>
              <p:cNvPr id="12" name="Rectangle 12"/>
              <p:cNvSpPr/>
              <p:nvPr/>
            </p:nvSpPr>
            <p:spPr>
              <a:xfrm>
                <a:off x="1038422" y="49932"/>
                <a:ext cx="7724578" cy="2308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① 산업안전보건법의 보호범위 확대 및 산재예방 책임주체 확대</a:t>
                </a:r>
                <a:endParaRPr lang="en-US" sz="900" b="1" kern="1200" spc="-15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3697" y="211857"/>
                <a:ext cx="561002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법의 보호대상 확대</a:t>
                </a:r>
                <a:endParaRPr lang="en-US" sz="2800" b="1" kern="1200" spc="-1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" name="그룹 9"/>
            <p:cNvGrpSpPr/>
            <p:nvPr/>
          </p:nvGrpSpPr>
          <p:grpSpPr>
            <a:xfrm>
              <a:off x="1003228" y="278461"/>
              <a:ext cx="388292" cy="388290"/>
              <a:chOff x="3436389" y="2068808"/>
              <a:chExt cx="731520" cy="731518"/>
            </a:xfrm>
          </p:grpSpPr>
          <p:pic>
            <p:nvPicPr>
              <p:cNvPr id="10" name="Picture 7" descr="안전모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2929" y="2218540"/>
                <a:ext cx="546636" cy="350072"/>
              </a:xfrm>
              <a:prstGeom prst="rect">
                <a:avLst/>
              </a:prstGeom>
            </p:spPr>
          </p:pic>
          <p:sp>
            <p:nvSpPr>
              <p:cNvPr id="11" name="Oval 8"/>
              <p:cNvSpPr/>
              <p:nvPr/>
            </p:nvSpPr>
            <p:spPr>
              <a:xfrm>
                <a:off x="3436389" y="2068808"/>
                <a:ext cx="731520" cy="731518"/>
              </a:xfrm>
              <a:prstGeom prst="ellipse">
                <a:avLst/>
              </a:prstGeom>
              <a:noFill/>
              <a:ln w="38100" cmpd="sng">
                <a:solidFill>
                  <a:srgbClr val="0A4C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 Box 224"/>
          <p:cNvSpPr txBox="1">
            <a:spLocks noChangeArrowheads="1"/>
          </p:cNvSpPr>
          <p:nvPr/>
        </p:nvSpPr>
        <p:spPr bwMode="auto">
          <a:xfrm>
            <a:off x="714376" y="2144931"/>
            <a:ext cx="7905750" cy="1412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50" dirty="0" smtClean="0">
                <a:latin typeface="+mj-ea"/>
                <a:ea typeface="+mj-ea"/>
              </a:rPr>
              <a:t>①  </a:t>
            </a:r>
            <a:r>
              <a:rPr lang="ko-KR" altLang="en-US" sz="1600" dirty="0" smtClean="0"/>
              <a:t>주로 </a:t>
            </a:r>
            <a:r>
              <a:rPr lang="ko-KR" altLang="en-US" sz="1600" b="1" dirty="0" smtClean="0"/>
              <a:t>하나의 사업에 노무를 상시적으로 제공하고 보수를 받아 생활하며</a:t>
            </a:r>
            <a:r>
              <a:rPr lang="en-US" altLang="ko-KR" sz="1600" b="1" dirty="0" smtClean="0"/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②  </a:t>
            </a:r>
            <a:r>
              <a:rPr lang="ko-KR" altLang="en-US" sz="1600" b="1" dirty="0" smtClean="0"/>
              <a:t>노무를 제공할 때 타인을 사용하지 아니하는 요건</a:t>
            </a:r>
            <a:r>
              <a:rPr lang="ko-KR" altLang="en-US" sz="1600" dirty="0" smtClean="0"/>
              <a:t>을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충족하는 다음의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개 직종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      </a:t>
            </a:r>
            <a:r>
              <a:rPr lang="ko-KR" altLang="en-US" sz="1600" b="1" dirty="0" smtClean="0"/>
              <a:t>특수형태근로종사자가 보호범위에 포함</a:t>
            </a:r>
            <a:r>
              <a:rPr lang="ko-KR" altLang="en-US" sz="1600" dirty="0" smtClean="0"/>
              <a:t>됨</a:t>
            </a:r>
            <a:endParaRPr lang="en-US" altLang="ko-KR" sz="1600" dirty="0" smtClean="0"/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latin typeface="+mj-ea"/>
              </a:rPr>
              <a:t>» </a:t>
            </a:r>
            <a:r>
              <a:rPr lang="ko-KR" altLang="en-US" sz="1600" b="1" dirty="0" smtClean="0"/>
              <a:t>현행 「산업재해보상보험법」상 직종</a:t>
            </a:r>
            <a:r>
              <a:rPr lang="en-US" altLang="ko-KR" sz="1600" b="1" dirty="0" smtClean="0"/>
              <a:t>(9</a:t>
            </a:r>
            <a:r>
              <a:rPr lang="ko-KR" altLang="en-US" sz="1100" b="1" dirty="0" smtClean="0"/>
              <a:t>개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과 동일함</a:t>
            </a:r>
            <a:endParaRPr lang="en-US" altLang="ko-KR" sz="1600" b="1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09626" y="3876676"/>
            <a:ext cx="7667624" cy="1914524"/>
          </a:xfrm>
          <a:prstGeom prst="roundRect">
            <a:avLst>
              <a:gd name="adj" fmla="val 4783"/>
            </a:avLst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514600" y="3714750"/>
            <a:ext cx="4086225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산업안전보건법 적용대상 특수형태근로종사자</a:t>
            </a:r>
            <a:endParaRPr lang="ko-KR" altLang="en-US" sz="1600" b="1" spc="-150" dirty="0">
              <a:solidFill>
                <a:schemeClr val="tx1"/>
              </a:solidFill>
            </a:endParaRPr>
          </a:p>
        </p:txBody>
      </p:sp>
      <p:sp>
        <p:nvSpPr>
          <p:cNvPr id="17" name="Text Box 224"/>
          <p:cNvSpPr txBox="1">
            <a:spLocks noChangeArrowheads="1"/>
          </p:cNvSpPr>
          <p:nvPr/>
        </p:nvSpPr>
        <p:spPr bwMode="auto">
          <a:xfrm>
            <a:off x="1114426" y="4211856"/>
            <a:ext cx="7124700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/>
              <a:t>①보험설계사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우체국보험 </a:t>
            </a:r>
            <a:r>
              <a:rPr lang="ko-KR" altLang="en-US" sz="1600" dirty="0" err="1" smtClean="0"/>
              <a:t>모집원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②건설기계 직접 운전자</a:t>
            </a:r>
            <a:r>
              <a:rPr lang="en-US" altLang="ko-KR" sz="1600" dirty="0" smtClean="0"/>
              <a:t>(27</a:t>
            </a:r>
            <a:r>
              <a:rPr lang="ko-KR" altLang="en-US" sz="1100" dirty="0" smtClean="0"/>
              <a:t>종</a:t>
            </a:r>
            <a:r>
              <a:rPr lang="en-US" altLang="ko-KR" sz="1600" dirty="0" smtClean="0"/>
              <a:t>),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③학습지교사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④골프장 캐디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⑤택배기사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⑥퀵서비스기사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⑦대출모집인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⑧신용카드회원 모집인</a:t>
            </a:r>
            <a:r>
              <a:rPr lang="en-US" altLang="ko-KR" sz="1600" dirty="0" smtClean="0"/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600" dirty="0" smtClean="0"/>
              <a:t>⑨대리운전기사</a:t>
            </a:r>
            <a:endParaRPr lang="en-US" altLang="ko-KR" sz="1600" kern="1200" cap="all" spc="-150" dirty="0">
              <a:ln w="900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074" name="Picture 2" descr="C:\Users\1\Desktop\20년기홍기차장PPT\법개정아이콘\개정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00476"/>
            <a:ext cx="1981200" cy="1157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8092</Words>
  <Application>Microsoft Office PowerPoint</Application>
  <PresentationFormat>화면 슬라이드 쇼(4:3)</PresentationFormat>
  <Paragraphs>1449</Paragraphs>
  <Slides>65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65</vt:i4>
      </vt:variant>
    </vt:vector>
  </HeadingPairs>
  <TitlesOfParts>
    <vt:vector size="73" baseType="lpstr">
      <vt:lpstr>Calibri</vt:lpstr>
      <vt:lpstr>HY헤드라인M</vt:lpstr>
      <vt:lpstr>Arial</vt:lpstr>
      <vt:lpstr>맑은 고딕</vt:lpstr>
      <vt:lpstr>Office Theme</vt:lpstr>
      <vt:lpstr>1_Office Theme</vt:lpstr>
      <vt:lpstr>2_Office Theme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mac5k i</dc:creator>
  <cp:lastModifiedBy>Windows 사용자</cp:lastModifiedBy>
  <cp:revision>331</cp:revision>
  <cp:lastPrinted>2020-01-15T04:13:23Z</cp:lastPrinted>
  <dcterms:created xsi:type="dcterms:W3CDTF">2018-11-15T00:49:20Z</dcterms:created>
  <dcterms:modified xsi:type="dcterms:W3CDTF">2020-02-04T06:11:18Z</dcterms:modified>
</cp:coreProperties>
</file>