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7"/>
  </p:notesMasterIdLst>
  <p:sldIdLst>
    <p:sldId id="256" r:id="rId2"/>
    <p:sldId id="257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281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1" autoAdjust="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0600678871938209"/>
          <c:y val="0.29453460485066896"/>
          <c:w val="0.72885020351274143"/>
          <c:h val="0.39002161524536527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연령</c:v>
                </c:pt>
              </c:strCache>
            </c:strRef>
          </c:tx>
          <c:dLbls>
            <c:dLbl>
              <c:idx val="0"/>
              <c:layout>
                <c:manualLayout>
                  <c:x val="1.1139113197948801E-2"/>
                  <c:y val="-3.834115050018599E-3"/>
                </c:manualLayout>
              </c:layout>
              <c:showVal val="1"/>
            </c:dLbl>
            <c:txPr>
              <a:bodyPr/>
              <a:lstStyle/>
              <a:p>
                <a:pPr>
                  <a:defRPr sz="1500" b="1"/>
                </a:pPr>
                <a:endParaRPr lang="ko-KR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10대</c:v>
                </c:pt>
                <c:pt idx="1">
                  <c:v>20대</c:v>
                </c:pt>
                <c:pt idx="2">
                  <c:v>30대</c:v>
                </c:pt>
                <c:pt idx="3">
                  <c:v>40대</c:v>
                </c:pt>
                <c:pt idx="4">
                  <c:v>50대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81</c:v>
                </c:pt>
                <c:pt idx="2">
                  <c:v>96</c:v>
                </c:pt>
                <c:pt idx="3">
                  <c:v>13</c:v>
                </c:pt>
                <c:pt idx="4">
                  <c:v>1</c:v>
                </c:pt>
              </c:numCache>
            </c:numRef>
          </c:val>
        </c:ser>
        <c:shape val="cylinder"/>
        <c:axId val="77329536"/>
        <c:axId val="77331072"/>
        <c:axId val="0"/>
      </c:bar3DChart>
      <c:catAx>
        <c:axId val="77329536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/>
            </a:pPr>
            <a:endParaRPr lang="ko-KR"/>
          </a:p>
        </c:txPr>
        <c:crossAx val="77331072"/>
        <c:crosses val="autoZero"/>
        <c:auto val="1"/>
        <c:lblAlgn val="ctr"/>
        <c:lblOffset val="100"/>
      </c:catAx>
      <c:valAx>
        <c:axId val="773310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ko-KR"/>
          </a:p>
        </c:txPr>
        <c:crossAx val="77329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384202924821252"/>
          <c:y val="0.45614829028658649"/>
          <c:w val="9.5314555692642453E-2"/>
          <c:h val="8.7703419426826967E-2"/>
        </c:manualLayout>
      </c:layout>
      <c:txPr>
        <a:bodyPr/>
        <a:lstStyle/>
        <a:p>
          <a:pPr>
            <a:defRPr sz="1500"/>
          </a:pPr>
          <a:endParaRPr lang="ko-KR"/>
        </a:p>
      </c:txPr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교육프로그램</c:v>
                </c:pt>
              </c:strCache>
            </c:strRef>
          </c:tx>
          <c:dLbls>
            <c:txPr>
              <a:bodyPr/>
              <a:lstStyle/>
              <a:p>
                <a:pPr>
                  <a:defRPr sz="1500" b="1"/>
                </a:pPr>
                <a:endParaRPr lang="ko-KR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한국어교실</c:v>
                </c:pt>
                <c:pt idx="1">
                  <c:v>컴퓨터교실</c:v>
                </c:pt>
                <c:pt idx="2">
                  <c:v>사회문화교육</c:v>
                </c:pt>
                <c:pt idx="3">
                  <c:v>기타교육</c:v>
                </c:pt>
                <c:pt idx="4">
                  <c:v>없다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106</c:v>
                </c:pt>
                <c:pt idx="1">
                  <c:v>36</c:v>
                </c:pt>
                <c:pt idx="2">
                  <c:v>44</c:v>
                </c:pt>
                <c:pt idx="3">
                  <c:v>15</c:v>
                </c:pt>
                <c:pt idx="4">
                  <c:v>20</c:v>
                </c:pt>
              </c:numCache>
            </c:numRef>
          </c:val>
        </c:ser>
        <c:shape val="pyramid"/>
        <c:axId val="80089856"/>
        <c:axId val="80091392"/>
        <c:axId val="0"/>
      </c:bar3DChart>
      <c:catAx>
        <c:axId val="80089856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/>
            </a:pPr>
            <a:endParaRPr lang="ko-KR"/>
          </a:p>
        </c:txPr>
        <c:crossAx val="80091392"/>
        <c:crosses val="autoZero"/>
        <c:auto val="1"/>
        <c:lblAlgn val="ctr"/>
        <c:lblOffset val="100"/>
      </c:catAx>
      <c:valAx>
        <c:axId val="800913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ko-KR"/>
          </a:p>
        </c:txPr>
        <c:crossAx val="800898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500"/>
          </a:pPr>
          <a:endParaRPr lang="ko-KR"/>
        </a:p>
      </c:txPr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교육만족도</c:v>
                </c:pt>
              </c:strCache>
            </c:strRef>
          </c:tx>
          <c:dLbls>
            <c:txPr>
              <a:bodyPr/>
              <a:lstStyle/>
              <a:p>
                <a:pPr>
                  <a:defRPr sz="1500" b="1"/>
                </a:pPr>
                <a:endParaRPr lang="ko-KR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매우그렇다</c:v>
                </c:pt>
                <c:pt idx="1">
                  <c:v>그렇다</c:v>
                </c:pt>
                <c:pt idx="2">
                  <c:v>보통이다</c:v>
                </c:pt>
                <c:pt idx="3">
                  <c:v>그렇지않다</c:v>
                </c:pt>
                <c:pt idx="4">
                  <c:v>전혀그렇지않다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81</c:v>
                </c:pt>
                <c:pt idx="1">
                  <c:v>29</c:v>
                </c:pt>
                <c:pt idx="2">
                  <c:v>23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shape val="pyramid"/>
        <c:axId val="111684992"/>
        <c:axId val="111686784"/>
        <c:axId val="0"/>
      </c:bar3DChart>
      <c:catAx>
        <c:axId val="111684992"/>
        <c:scaling>
          <c:orientation val="minMax"/>
        </c:scaling>
        <c:axPos val="l"/>
        <c:tickLblPos val="nextTo"/>
        <c:txPr>
          <a:bodyPr/>
          <a:lstStyle/>
          <a:p>
            <a:pPr>
              <a:defRPr sz="1500"/>
            </a:pPr>
            <a:endParaRPr lang="ko-KR"/>
          </a:p>
        </c:txPr>
        <c:crossAx val="111686784"/>
        <c:crosses val="autoZero"/>
        <c:auto val="1"/>
        <c:lblAlgn val="ctr"/>
        <c:lblOffset val="100"/>
      </c:catAx>
      <c:valAx>
        <c:axId val="111686784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1116849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500"/>
          </a:pPr>
          <a:endParaRPr lang="ko-KR"/>
        </a:p>
      </c:txPr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2.5000000000000001E-2"/>
          <c:y val="3.5309496499252691E-2"/>
          <c:w val="0.62832283464566963"/>
          <c:h val="0.899554433262219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친절만족도</c:v>
                </c:pt>
              </c:strCache>
            </c:strRef>
          </c:tx>
          <c:explosion val="26"/>
          <c:dLbls>
            <c:txPr>
              <a:bodyPr/>
              <a:lstStyle/>
              <a:p>
                <a:pPr>
                  <a:defRPr sz="1500" b="1"/>
                </a:pPr>
                <a:endParaRPr lang="ko-KR"/>
              </a:p>
            </c:txPr>
            <c:showVal val="1"/>
            <c:showLeaderLines val="1"/>
          </c:dLbls>
          <c:cat>
            <c:strRef>
              <c:f>Sheet1!$A$2:$A$6</c:f>
              <c:strCache>
                <c:ptCount val="5"/>
                <c:pt idx="0">
                  <c:v>매우그렇다</c:v>
                </c:pt>
                <c:pt idx="1">
                  <c:v>그렇다</c:v>
                </c:pt>
                <c:pt idx="2">
                  <c:v>보통이다</c:v>
                </c:pt>
                <c:pt idx="3">
                  <c:v>그렇지않다</c:v>
                </c:pt>
                <c:pt idx="4">
                  <c:v>전혀그렇지않다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72</c:v>
                </c:pt>
                <c:pt idx="1">
                  <c:v>38</c:v>
                </c:pt>
                <c:pt idx="2">
                  <c:v>20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  <c:txPr>
        <a:bodyPr/>
        <a:lstStyle/>
        <a:p>
          <a:pPr>
            <a:defRPr sz="1500"/>
          </a:pPr>
          <a:endParaRPr lang="ko-KR"/>
        </a:p>
      </c:txPr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7.2411417322834723E-2"/>
          <c:y val="2.6632874015748043E-2"/>
          <c:w val="0.62271259842519722"/>
          <c:h val="0.6336651082677166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교육환경만족도</c:v>
                </c:pt>
              </c:strCache>
            </c:strRef>
          </c:tx>
          <c:dLbls>
            <c:txPr>
              <a:bodyPr/>
              <a:lstStyle/>
              <a:p>
                <a:pPr>
                  <a:defRPr sz="1500" b="1"/>
                </a:pPr>
                <a:endParaRPr lang="ko-KR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매우그렇다</c:v>
                </c:pt>
                <c:pt idx="1">
                  <c:v>그렇다</c:v>
                </c:pt>
                <c:pt idx="2">
                  <c:v>보통이다</c:v>
                </c:pt>
                <c:pt idx="3">
                  <c:v>그렇지않다</c:v>
                </c:pt>
                <c:pt idx="4">
                  <c:v>전혀그렇지않다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67</c:v>
                </c:pt>
                <c:pt idx="1">
                  <c:v>38</c:v>
                </c:pt>
                <c:pt idx="2">
                  <c:v>21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overlap val="100"/>
        <c:axId val="112333952"/>
        <c:axId val="112335488"/>
      </c:barChart>
      <c:catAx>
        <c:axId val="11233395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ko-KR"/>
          </a:p>
        </c:txPr>
        <c:crossAx val="112335488"/>
        <c:crosses val="autoZero"/>
        <c:auto val="1"/>
        <c:lblAlgn val="ctr"/>
        <c:lblOffset val="100"/>
      </c:catAx>
      <c:valAx>
        <c:axId val="1123354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ko-KR"/>
          </a:p>
        </c:txPr>
        <c:crossAx val="1123339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500"/>
          </a:pPr>
          <a:endParaRPr lang="ko-KR"/>
        </a:p>
      </c:txPr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교육시간적절성</c:v>
                </c:pt>
              </c:strCache>
            </c:strRef>
          </c:tx>
          <c:dLbls>
            <c:txPr>
              <a:bodyPr/>
              <a:lstStyle/>
              <a:p>
                <a:pPr>
                  <a:defRPr sz="1500" b="1"/>
                </a:pPr>
                <a:endParaRPr lang="ko-KR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그렇다</c:v>
                </c:pt>
                <c:pt idx="1">
                  <c:v>아니다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112</c:v>
                </c:pt>
                <c:pt idx="1">
                  <c:v>15</c:v>
                </c:pt>
              </c:numCache>
            </c:numRef>
          </c:val>
        </c:ser>
        <c:overlap val="100"/>
        <c:axId val="112371584"/>
        <c:axId val="112373120"/>
      </c:barChart>
      <c:catAx>
        <c:axId val="112371584"/>
        <c:scaling>
          <c:orientation val="minMax"/>
        </c:scaling>
        <c:axPos val="l"/>
        <c:tickLblPos val="nextTo"/>
        <c:txPr>
          <a:bodyPr/>
          <a:lstStyle/>
          <a:p>
            <a:pPr>
              <a:defRPr sz="1500"/>
            </a:pPr>
            <a:endParaRPr lang="ko-KR"/>
          </a:p>
        </c:txPr>
        <c:crossAx val="112373120"/>
        <c:crosses val="autoZero"/>
        <c:auto val="1"/>
        <c:lblAlgn val="ctr"/>
        <c:lblOffset val="100"/>
      </c:catAx>
      <c:valAx>
        <c:axId val="11237312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ko-KR"/>
          </a:p>
        </c:txPr>
        <c:crossAx val="1123715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500"/>
          </a:pPr>
          <a:endParaRPr lang="ko-KR"/>
        </a:p>
      </c:txPr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교육경험</c:v>
                </c:pt>
              </c:strCache>
            </c:strRef>
          </c:tx>
          <c:dLbls>
            <c:txPr>
              <a:bodyPr/>
              <a:lstStyle/>
              <a:p>
                <a:pPr>
                  <a:defRPr sz="1500" b="1"/>
                </a:pPr>
                <a:endParaRPr lang="ko-KR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있다</c:v>
                </c:pt>
                <c:pt idx="1">
                  <c:v>없다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68</c:v>
                </c:pt>
              </c:numCache>
            </c:numRef>
          </c:val>
        </c:ser>
        <c:shape val="box"/>
        <c:axId val="112308224"/>
        <c:axId val="112309760"/>
        <c:axId val="0"/>
      </c:bar3DChart>
      <c:catAx>
        <c:axId val="112308224"/>
        <c:scaling>
          <c:orientation val="minMax"/>
        </c:scaling>
        <c:axPos val="l"/>
        <c:tickLblPos val="nextTo"/>
        <c:txPr>
          <a:bodyPr/>
          <a:lstStyle/>
          <a:p>
            <a:pPr>
              <a:defRPr sz="1500"/>
            </a:pPr>
            <a:endParaRPr lang="ko-KR"/>
          </a:p>
        </c:txPr>
        <c:crossAx val="112309760"/>
        <c:crosses val="autoZero"/>
        <c:auto val="1"/>
        <c:lblAlgn val="ctr"/>
        <c:lblOffset val="100"/>
      </c:catAx>
      <c:valAx>
        <c:axId val="11230976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ko-KR"/>
          </a:p>
        </c:txPr>
        <c:crossAx val="1123082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500"/>
          </a:pPr>
          <a:endParaRPr lang="ko-KR"/>
        </a:p>
      </c:txPr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6.7296916010498725E-2"/>
          <c:y val="7.4529913342961912E-2"/>
          <c:w val="0.62366043307086672"/>
          <c:h val="0.42533425105543832"/>
        </c:manualLayout>
      </c:layout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프로그램만족도</c:v>
                </c:pt>
              </c:strCache>
            </c:strRef>
          </c:tx>
          <c:dLbls>
            <c:txPr>
              <a:bodyPr/>
              <a:lstStyle/>
              <a:p>
                <a:pPr>
                  <a:defRPr sz="1500" b="1"/>
                </a:pPr>
                <a:endParaRPr lang="ko-KR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매우그렇다</c:v>
                </c:pt>
                <c:pt idx="1">
                  <c:v>그렇다</c:v>
                </c:pt>
                <c:pt idx="2">
                  <c:v>보통이다</c:v>
                </c:pt>
                <c:pt idx="3">
                  <c:v>그렇지않다</c:v>
                </c:pt>
                <c:pt idx="4">
                  <c:v>전혀그렇지않다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22</c:v>
                </c:pt>
                <c:pt idx="2">
                  <c:v>7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shape val="pyramid"/>
        <c:axId val="112326144"/>
        <c:axId val="112327680"/>
        <c:axId val="0"/>
      </c:bar3DChart>
      <c:catAx>
        <c:axId val="112326144"/>
        <c:scaling>
          <c:orientation val="minMax"/>
        </c:scaling>
        <c:axPos val="b"/>
        <c:tickLblPos val="nextTo"/>
        <c:txPr>
          <a:bodyPr/>
          <a:lstStyle/>
          <a:p>
            <a:pPr>
              <a:defRPr sz="1300"/>
            </a:pPr>
            <a:endParaRPr lang="ko-KR"/>
          </a:p>
        </c:txPr>
        <c:crossAx val="112327680"/>
        <c:crosses val="autoZero"/>
        <c:auto val="1"/>
        <c:lblAlgn val="ctr"/>
        <c:lblOffset val="100"/>
      </c:catAx>
      <c:valAx>
        <c:axId val="1123276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ko-KR"/>
          </a:p>
        </c:txPr>
        <c:crossAx val="1123261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500"/>
          </a:pPr>
          <a:endParaRPr lang="ko-KR"/>
        </a:p>
      </c:txPr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0.13053133202099748"/>
          <c:y val="0.10711437711801892"/>
          <c:w val="0.44447801837270356"/>
          <c:h val="0.7932069996791500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시설이용</c:v>
                </c:pt>
              </c:strCache>
            </c:strRef>
          </c:tx>
          <c:explosion val="7"/>
          <c:dLbls>
            <c:txPr>
              <a:bodyPr/>
              <a:lstStyle/>
              <a:p>
                <a:pPr>
                  <a:defRPr sz="1500" b="1"/>
                </a:pPr>
                <a:endParaRPr lang="ko-KR"/>
              </a:p>
            </c:txPr>
            <c:showVal val="1"/>
            <c:showLeaderLines val="1"/>
          </c:dLbls>
          <c:cat>
            <c:strRef>
              <c:f>Sheet1!$A$2:$A$8</c:f>
              <c:strCache>
                <c:ptCount val="7"/>
                <c:pt idx="0">
                  <c:v>다문화카페</c:v>
                </c:pt>
                <c:pt idx="1">
                  <c:v>한국어교실</c:v>
                </c:pt>
                <c:pt idx="2">
                  <c:v>컴퓨터교실</c:v>
                </c:pt>
                <c:pt idx="3">
                  <c:v>상담실</c:v>
                </c:pt>
                <c:pt idx="4">
                  <c:v>다목적홀</c:v>
                </c:pt>
                <c:pt idx="5">
                  <c:v>인터넷검색실</c:v>
                </c:pt>
                <c:pt idx="6">
                  <c:v>기타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39</c:v>
                </c:pt>
                <c:pt idx="1">
                  <c:v>91</c:v>
                </c:pt>
                <c:pt idx="2">
                  <c:v>40</c:v>
                </c:pt>
                <c:pt idx="3">
                  <c:v>88</c:v>
                </c:pt>
                <c:pt idx="4">
                  <c:v>36</c:v>
                </c:pt>
                <c:pt idx="5">
                  <c:v>50</c:v>
                </c:pt>
                <c:pt idx="6">
                  <c:v>43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500"/>
          </a:pPr>
          <a:endParaRPr lang="ko-KR"/>
        </a:p>
      </c:txPr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view3D>
      <c:rotX val="3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이용시설</c:v>
                </c:pt>
              </c:strCache>
            </c:strRef>
          </c:tx>
          <c:dLbls>
            <c:txPr>
              <a:bodyPr/>
              <a:lstStyle/>
              <a:p>
                <a:pPr>
                  <a:defRPr sz="1500" b="1"/>
                </a:pPr>
                <a:endParaRPr lang="ko-KR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다문화카페</c:v>
                </c:pt>
                <c:pt idx="1">
                  <c:v>한국어교실</c:v>
                </c:pt>
                <c:pt idx="2">
                  <c:v>컴퓨터교실</c:v>
                </c:pt>
                <c:pt idx="3">
                  <c:v>상담실</c:v>
                </c:pt>
                <c:pt idx="4">
                  <c:v>다목적홀</c:v>
                </c:pt>
                <c:pt idx="5">
                  <c:v>인터넷검색실</c:v>
                </c:pt>
                <c:pt idx="6">
                  <c:v>기타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24</c:v>
                </c:pt>
                <c:pt idx="1">
                  <c:v>79</c:v>
                </c:pt>
                <c:pt idx="2">
                  <c:v>24</c:v>
                </c:pt>
                <c:pt idx="3">
                  <c:v>79</c:v>
                </c:pt>
                <c:pt idx="4">
                  <c:v>16</c:v>
                </c:pt>
                <c:pt idx="5">
                  <c:v>31</c:v>
                </c:pt>
                <c:pt idx="6">
                  <c:v>46</c:v>
                </c:pt>
              </c:numCache>
            </c:numRef>
          </c:val>
        </c:ser>
        <c:shape val="cylinder"/>
        <c:axId val="112875776"/>
        <c:axId val="112877568"/>
        <c:axId val="0"/>
      </c:bar3DChart>
      <c:catAx>
        <c:axId val="112875776"/>
        <c:scaling>
          <c:orientation val="minMax"/>
        </c:scaling>
        <c:axPos val="b"/>
        <c:tickLblPos val="nextTo"/>
        <c:txPr>
          <a:bodyPr/>
          <a:lstStyle/>
          <a:p>
            <a:pPr>
              <a:defRPr sz="1300"/>
            </a:pPr>
            <a:endParaRPr lang="ko-KR"/>
          </a:p>
        </c:txPr>
        <c:crossAx val="112877568"/>
        <c:crosses val="autoZero"/>
        <c:auto val="1"/>
        <c:lblAlgn val="ctr"/>
        <c:lblOffset val="100"/>
      </c:catAx>
      <c:valAx>
        <c:axId val="1128775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ko-KR"/>
          </a:p>
        </c:txPr>
        <c:crossAx val="11287577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500"/>
          </a:pPr>
          <a:endParaRPr lang="ko-KR"/>
        </a:p>
      </c:txPr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시설만족도</c:v>
                </c:pt>
              </c:strCache>
            </c:strRef>
          </c:tx>
          <c:dLbls>
            <c:txPr>
              <a:bodyPr/>
              <a:lstStyle/>
              <a:p>
                <a:pPr>
                  <a:defRPr sz="1500" b="1"/>
                </a:pPr>
                <a:endParaRPr lang="ko-KR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매우그렇다</c:v>
                </c:pt>
                <c:pt idx="1">
                  <c:v>그렇다</c:v>
                </c:pt>
                <c:pt idx="2">
                  <c:v>보통이다</c:v>
                </c:pt>
                <c:pt idx="3">
                  <c:v>그렇지않다</c:v>
                </c:pt>
                <c:pt idx="4">
                  <c:v>전혀그렇지않다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94</c:v>
                </c:pt>
                <c:pt idx="1">
                  <c:v>48</c:v>
                </c:pt>
                <c:pt idx="2">
                  <c:v>24</c:v>
                </c:pt>
                <c:pt idx="3">
                  <c:v>9</c:v>
                </c:pt>
                <c:pt idx="4">
                  <c:v>2</c:v>
                </c:pt>
              </c:numCache>
            </c:numRef>
          </c:val>
        </c:ser>
        <c:shape val="pyramid"/>
        <c:axId val="112910720"/>
        <c:axId val="112912256"/>
        <c:axId val="0"/>
      </c:bar3DChart>
      <c:catAx>
        <c:axId val="112910720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/>
            </a:pPr>
            <a:endParaRPr lang="ko-KR"/>
          </a:p>
        </c:txPr>
        <c:crossAx val="112912256"/>
        <c:crosses val="autoZero"/>
        <c:auto val="1"/>
        <c:lblAlgn val="ctr"/>
        <c:lblOffset val="100"/>
      </c:catAx>
      <c:valAx>
        <c:axId val="1129122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ko-KR"/>
          </a:p>
        </c:txPr>
        <c:crossAx val="1129107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500"/>
          </a:pPr>
          <a:endParaRPr lang="ko-KR"/>
        </a:p>
      </c:txPr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4.7314187312520878E-2"/>
          <c:y val="4.2149697042209014E-2"/>
          <c:w val="0.29484180577158092"/>
          <c:h val="0.725764444976199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성별</c:v>
                </c:pt>
              </c:strCache>
            </c:strRef>
          </c:tx>
          <c:explosion val="55"/>
          <c:dLbls>
            <c:txPr>
              <a:bodyPr/>
              <a:lstStyle/>
              <a:p>
                <a:pPr>
                  <a:defRPr sz="1500" b="1"/>
                </a:pPr>
                <a:endParaRPr lang="ko-KR"/>
              </a:p>
            </c:txPr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남자</c:v>
                </c:pt>
                <c:pt idx="1">
                  <c:v>여자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158</c:v>
                </c:pt>
                <c:pt idx="1">
                  <c:v>34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61529448116869"/>
          <c:y val="0.14929270679326243"/>
          <c:w val="0.17511812923564038"/>
          <c:h val="0.40294347636587408"/>
        </c:manualLayout>
      </c:layout>
      <c:txPr>
        <a:bodyPr/>
        <a:lstStyle/>
        <a:p>
          <a:pPr>
            <a:defRPr sz="1500"/>
          </a:pPr>
          <a:endParaRPr lang="ko-KR"/>
        </a:p>
      </c:txPr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0.33588894356955434"/>
          <c:y val="7.1952432077187392E-2"/>
          <c:w val="0.30534530839895041"/>
          <c:h val="0.77985565605604434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방문계기</c:v>
                </c:pt>
              </c:strCache>
            </c:strRef>
          </c:tx>
          <c:dLbls>
            <c:txPr>
              <a:bodyPr/>
              <a:lstStyle/>
              <a:p>
                <a:pPr>
                  <a:defRPr sz="1500" b="1"/>
                </a:pPr>
                <a:endParaRPr lang="ko-KR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아는사람</c:v>
                </c:pt>
                <c:pt idx="1">
                  <c:v>다른민간단체소개</c:v>
                </c:pt>
                <c:pt idx="2">
                  <c:v>신문,방송 등 매체</c:v>
                </c:pt>
                <c:pt idx="3">
                  <c:v>인터넷검색</c:v>
                </c:pt>
                <c:pt idx="4">
                  <c:v>리플릿, 홍보지</c:v>
                </c:pt>
                <c:pt idx="5">
                  <c:v>기타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130</c:v>
                </c:pt>
                <c:pt idx="1">
                  <c:v>10</c:v>
                </c:pt>
                <c:pt idx="2">
                  <c:v>6</c:v>
                </c:pt>
                <c:pt idx="3">
                  <c:v>7</c:v>
                </c:pt>
                <c:pt idx="4">
                  <c:v>13</c:v>
                </c:pt>
                <c:pt idx="5">
                  <c:v>20</c:v>
                </c:pt>
              </c:numCache>
            </c:numRef>
          </c:val>
        </c:ser>
        <c:overlap val="100"/>
        <c:axId val="113035136"/>
        <c:axId val="113036672"/>
      </c:barChart>
      <c:catAx>
        <c:axId val="113035136"/>
        <c:scaling>
          <c:orientation val="minMax"/>
        </c:scaling>
        <c:axPos val="l"/>
        <c:tickLblPos val="nextTo"/>
        <c:txPr>
          <a:bodyPr/>
          <a:lstStyle/>
          <a:p>
            <a:pPr>
              <a:defRPr sz="1500"/>
            </a:pPr>
            <a:endParaRPr lang="ko-KR"/>
          </a:p>
        </c:txPr>
        <c:crossAx val="113036672"/>
        <c:crosses val="autoZero"/>
        <c:auto val="1"/>
        <c:lblAlgn val="ctr"/>
        <c:lblOffset val="100"/>
      </c:catAx>
      <c:valAx>
        <c:axId val="113036672"/>
        <c:scaling>
          <c:orientation val="minMax"/>
        </c:scaling>
        <c:axPos val="b"/>
        <c:majorGridlines/>
        <c:numFmt formatCode="General" sourceLinked="0"/>
        <c:tickLblPos val="nextTo"/>
        <c:txPr>
          <a:bodyPr/>
          <a:lstStyle/>
          <a:p>
            <a:pPr>
              <a:defRPr sz="1500"/>
            </a:pPr>
            <a:endParaRPr lang="ko-KR"/>
          </a:p>
        </c:txPr>
        <c:crossAx val="11303513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500"/>
          </a:pPr>
          <a:endParaRPr lang="ko-KR"/>
        </a:p>
      </c:txPr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2.4745406824146981E-2"/>
          <c:y val="6.478244090134104E-2"/>
          <c:w val="0.55918372703412078"/>
          <c:h val="0.924244560466614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정보접하는계기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500" b="1"/>
                </a:pPr>
                <a:endParaRPr lang="ko-KR"/>
              </a:p>
            </c:txPr>
            <c:showVal val="1"/>
            <c:showLeaderLines val="1"/>
          </c:dLbls>
          <c:cat>
            <c:strRef>
              <c:f>Sheet1!$A$2:$A$8</c:f>
              <c:strCache>
                <c:ptCount val="7"/>
                <c:pt idx="0">
                  <c:v>아는사람</c:v>
                </c:pt>
                <c:pt idx="1">
                  <c:v>다른민간단체소개</c:v>
                </c:pt>
                <c:pt idx="2">
                  <c:v>신문, 방송 등 매체</c:v>
                </c:pt>
                <c:pt idx="3">
                  <c:v>인터넷 검색</c:v>
                </c:pt>
                <c:pt idx="4">
                  <c:v>지하철(버스)광고 등</c:v>
                </c:pt>
                <c:pt idx="5">
                  <c:v>센터 리플릿, 홍보지</c:v>
                </c:pt>
                <c:pt idx="6">
                  <c:v>기타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102</c:v>
                </c:pt>
                <c:pt idx="1">
                  <c:v>6</c:v>
                </c:pt>
                <c:pt idx="2">
                  <c:v>6</c:v>
                </c:pt>
                <c:pt idx="3">
                  <c:v>11</c:v>
                </c:pt>
                <c:pt idx="4">
                  <c:v>26</c:v>
                </c:pt>
                <c:pt idx="5">
                  <c:v>28</c:v>
                </c:pt>
                <c:pt idx="6">
                  <c:v>15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08228346456698"/>
          <c:y val="0.26736860236220505"/>
          <c:w val="0.34667716535433091"/>
          <c:h val="0.58113779527559051"/>
        </c:manualLayout>
      </c:layout>
      <c:txPr>
        <a:bodyPr/>
        <a:lstStyle/>
        <a:p>
          <a:pPr>
            <a:defRPr sz="1500"/>
          </a:pPr>
          <a:endParaRPr lang="ko-KR"/>
        </a:p>
      </c:txPr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센터매체</c:v>
                </c:pt>
              </c:strCache>
            </c:strRef>
          </c:tx>
          <c:dLbls>
            <c:txPr>
              <a:bodyPr/>
              <a:lstStyle/>
              <a:p>
                <a:pPr>
                  <a:defRPr sz="1500" b="1"/>
                </a:pPr>
                <a:endParaRPr lang="ko-KR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홈페이지</c:v>
                </c:pt>
                <c:pt idx="1">
                  <c:v>라디오방송</c:v>
                </c:pt>
                <c:pt idx="2">
                  <c:v>인터넷, 신문기사</c:v>
                </c:pt>
                <c:pt idx="3">
                  <c:v>다국어잡지</c:v>
                </c:pt>
                <c:pt idx="4">
                  <c:v>본적없다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41</c:v>
                </c:pt>
                <c:pt idx="1">
                  <c:v>5</c:v>
                </c:pt>
                <c:pt idx="2">
                  <c:v>29</c:v>
                </c:pt>
                <c:pt idx="3">
                  <c:v>19</c:v>
                </c:pt>
                <c:pt idx="4">
                  <c:v>66</c:v>
                </c:pt>
              </c:numCache>
            </c:numRef>
          </c:val>
        </c:ser>
        <c:axId val="113304704"/>
        <c:axId val="113152000"/>
      </c:barChart>
      <c:catAx>
        <c:axId val="113304704"/>
        <c:scaling>
          <c:orientation val="minMax"/>
        </c:scaling>
        <c:axPos val="l"/>
        <c:tickLblPos val="nextTo"/>
        <c:txPr>
          <a:bodyPr/>
          <a:lstStyle/>
          <a:p>
            <a:pPr>
              <a:defRPr sz="1500"/>
            </a:pPr>
            <a:endParaRPr lang="ko-KR"/>
          </a:p>
        </c:txPr>
        <c:crossAx val="113152000"/>
        <c:crosses val="autoZero"/>
        <c:auto val="1"/>
        <c:lblAlgn val="ctr"/>
        <c:lblOffset val="100"/>
      </c:catAx>
      <c:valAx>
        <c:axId val="11315200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ko-KR"/>
          </a:p>
        </c:txPr>
        <c:crossAx val="1133047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500"/>
          </a:pPr>
          <a:endParaRPr lang="ko-KR"/>
        </a:p>
      </c:txPr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체류기간</c:v>
                </c:pt>
              </c:strCache>
            </c:strRef>
          </c:tx>
          <c:dLbls>
            <c:txPr>
              <a:bodyPr/>
              <a:lstStyle/>
              <a:p>
                <a:pPr>
                  <a:defRPr sz="1500" b="1"/>
                </a:pPr>
                <a:endParaRPr lang="ko-KR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1년이하</c:v>
                </c:pt>
                <c:pt idx="1">
                  <c:v>1년~3년</c:v>
                </c:pt>
                <c:pt idx="2">
                  <c:v>3년~5년</c:v>
                </c:pt>
                <c:pt idx="3">
                  <c:v>5년~7년</c:v>
                </c:pt>
                <c:pt idx="4">
                  <c:v>7년이상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</c:v>
                </c:pt>
                <c:pt idx="1">
                  <c:v>45</c:v>
                </c:pt>
                <c:pt idx="2">
                  <c:v>97</c:v>
                </c:pt>
                <c:pt idx="3">
                  <c:v>59</c:v>
                </c:pt>
                <c:pt idx="4">
                  <c:v>5</c:v>
                </c:pt>
              </c:numCache>
            </c:numRef>
          </c:val>
        </c:ser>
        <c:shape val="cylinder"/>
        <c:axId val="77116928"/>
        <c:axId val="77118464"/>
        <c:axId val="41587136"/>
      </c:bar3DChart>
      <c:catAx>
        <c:axId val="77116928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/>
            </a:pPr>
            <a:endParaRPr lang="ko-KR"/>
          </a:p>
        </c:txPr>
        <c:crossAx val="77118464"/>
        <c:crosses val="autoZero"/>
        <c:auto val="1"/>
        <c:lblAlgn val="ctr"/>
        <c:lblOffset val="100"/>
      </c:catAx>
      <c:valAx>
        <c:axId val="771184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ko-KR"/>
          </a:p>
        </c:txPr>
        <c:crossAx val="77116928"/>
        <c:crosses val="autoZero"/>
        <c:crossBetween val="between"/>
      </c:valAx>
      <c:serAx>
        <c:axId val="41587136"/>
        <c:scaling>
          <c:orientation val="minMax"/>
        </c:scaling>
        <c:delete val="1"/>
        <c:axPos val="b"/>
        <c:tickLblPos val="none"/>
        <c:crossAx val="77118464"/>
        <c:crosses val="autoZero"/>
      </c:serAx>
    </c:plotArea>
    <c:legend>
      <c:legendPos val="r"/>
      <c:layout>
        <c:manualLayout>
          <c:xMode val="edge"/>
          <c:yMode val="edge"/>
          <c:x val="0.79278953412073494"/>
          <c:y val="0.42516744171282578"/>
          <c:w val="0.20721046587926531"/>
          <c:h val="0.14966471979303886"/>
        </c:manualLayout>
      </c:layout>
      <c:txPr>
        <a:bodyPr/>
        <a:lstStyle/>
        <a:p>
          <a:pPr>
            <a:defRPr sz="1500"/>
          </a:pPr>
          <a:endParaRPr lang="ko-KR"/>
        </a:p>
      </c:txPr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0363533464566929"/>
          <c:y val="9.6995448781553167E-2"/>
          <c:w val="0.72561236876640378"/>
          <c:h val="0.62176719452852014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국적</c:v>
                </c:pt>
              </c:strCache>
            </c:strRef>
          </c:tx>
          <c:dLbls>
            <c:txPr>
              <a:bodyPr/>
              <a:lstStyle/>
              <a:p>
                <a:pPr>
                  <a:defRPr sz="1500" b="1"/>
                </a:pPr>
                <a:endParaRPr lang="ko-KR"/>
              </a:p>
            </c:txPr>
            <c:showVal val="1"/>
          </c:dLbls>
          <c:cat>
            <c:strRef>
              <c:f>Sheet1!$A$2:$A$12</c:f>
              <c:strCache>
                <c:ptCount val="10"/>
                <c:pt idx="0">
                  <c:v>중국</c:v>
                </c:pt>
                <c:pt idx="1">
                  <c:v>베트남</c:v>
                </c:pt>
                <c:pt idx="2">
                  <c:v>인도네시아</c:v>
                </c:pt>
                <c:pt idx="3">
                  <c:v>필리핀</c:v>
                </c:pt>
                <c:pt idx="4">
                  <c:v>네팔</c:v>
                </c:pt>
                <c:pt idx="5">
                  <c:v>캄보디아</c:v>
                </c:pt>
                <c:pt idx="6">
                  <c:v>파키스탄</c:v>
                </c:pt>
                <c:pt idx="7">
                  <c:v>우즈베키스탄</c:v>
                </c:pt>
                <c:pt idx="8">
                  <c:v>몽골</c:v>
                </c:pt>
                <c:pt idx="9">
                  <c:v>기타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10</c:v>
                </c:pt>
                <c:pt idx="1">
                  <c:v>77</c:v>
                </c:pt>
                <c:pt idx="2">
                  <c:v>6</c:v>
                </c:pt>
                <c:pt idx="3">
                  <c:v>28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26</c:v>
                </c:pt>
                <c:pt idx="8">
                  <c:v>3</c:v>
                </c:pt>
                <c:pt idx="9">
                  <c:v>20</c:v>
                </c:pt>
              </c:numCache>
            </c:numRef>
          </c:val>
        </c:ser>
        <c:shape val="pyramid"/>
        <c:axId val="77760768"/>
        <c:axId val="77762560"/>
        <c:axId val="0"/>
      </c:bar3DChart>
      <c:catAx>
        <c:axId val="7776076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ko-KR"/>
          </a:p>
        </c:txPr>
        <c:crossAx val="77762560"/>
        <c:crosses val="autoZero"/>
        <c:auto val="1"/>
        <c:lblAlgn val="ctr"/>
        <c:lblOffset val="100"/>
      </c:catAx>
      <c:valAx>
        <c:axId val="777625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ko-KR"/>
          </a:p>
        </c:txPr>
        <c:crossAx val="77760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086957398047246"/>
          <c:y val="0.44308901078174778"/>
          <c:w val="8.4212496546598098E-2"/>
          <c:h val="0.10561843257725886"/>
        </c:manualLayout>
      </c:layout>
      <c:txPr>
        <a:bodyPr/>
        <a:lstStyle/>
        <a:p>
          <a:pPr>
            <a:defRPr sz="1500"/>
          </a:pPr>
          <a:endParaRPr lang="ko-KR"/>
        </a:p>
      </c:txPr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3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교육년수</c:v>
                </c:pt>
              </c:strCache>
            </c:strRef>
          </c:tx>
          <c:dLbls>
            <c:txPr>
              <a:bodyPr/>
              <a:lstStyle/>
              <a:p>
                <a:pPr>
                  <a:defRPr sz="1500" b="1"/>
                </a:pPr>
                <a:endParaRPr lang="ko-KR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3년이하</c:v>
                </c:pt>
                <c:pt idx="1">
                  <c:v>3년~6년</c:v>
                </c:pt>
                <c:pt idx="2">
                  <c:v>6년~9년</c:v>
                </c:pt>
                <c:pt idx="3">
                  <c:v>9년~12년</c:v>
                </c:pt>
                <c:pt idx="4">
                  <c:v>12년 이상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</c:v>
                </c:pt>
                <c:pt idx="1">
                  <c:v>16</c:v>
                </c:pt>
                <c:pt idx="2">
                  <c:v>27</c:v>
                </c:pt>
                <c:pt idx="3">
                  <c:v>61</c:v>
                </c:pt>
                <c:pt idx="4">
                  <c:v>67</c:v>
                </c:pt>
              </c:numCache>
            </c:numRef>
          </c:val>
        </c:ser>
        <c:shape val="pyramid"/>
        <c:axId val="79491456"/>
        <c:axId val="79492992"/>
        <c:axId val="0"/>
      </c:bar3DChart>
      <c:catAx>
        <c:axId val="79491456"/>
        <c:scaling>
          <c:orientation val="minMax"/>
        </c:scaling>
        <c:axPos val="l"/>
        <c:tickLblPos val="nextTo"/>
        <c:txPr>
          <a:bodyPr/>
          <a:lstStyle/>
          <a:p>
            <a:pPr>
              <a:defRPr sz="1500"/>
            </a:pPr>
            <a:endParaRPr lang="ko-KR"/>
          </a:p>
        </c:txPr>
        <c:crossAx val="79492992"/>
        <c:crosses val="autoZero"/>
        <c:auto val="1"/>
        <c:lblAlgn val="ctr"/>
        <c:lblOffset val="100"/>
      </c:catAx>
      <c:valAx>
        <c:axId val="7949299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ko-KR"/>
          </a:p>
        </c:txPr>
        <c:crossAx val="794914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500"/>
          </a:pPr>
          <a:endParaRPr lang="ko-KR"/>
        </a:p>
      </c:txPr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직업군</c:v>
                </c:pt>
              </c:strCache>
            </c:strRef>
          </c:tx>
          <c:dLbls>
            <c:txPr>
              <a:bodyPr/>
              <a:lstStyle/>
              <a:p>
                <a:pPr>
                  <a:defRPr sz="1500" b="1"/>
                </a:pPr>
                <a:endParaRPr lang="ko-KR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관리직</c:v>
                </c:pt>
                <c:pt idx="1">
                  <c:v>전문직/기술직</c:v>
                </c:pt>
                <c:pt idx="2">
                  <c:v>사무직</c:v>
                </c:pt>
                <c:pt idx="3">
                  <c:v>서비스/판매직</c:v>
                </c:pt>
                <c:pt idx="4">
                  <c:v>농,축산 어업직</c:v>
                </c:pt>
                <c:pt idx="5">
                  <c:v>기능직</c:v>
                </c:pt>
                <c:pt idx="6">
                  <c:v>단순기능직</c:v>
                </c:pt>
                <c:pt idx="7">
                  <c:v>가사(주부)/무직</c:v>
                </c:pt>
                <c:pt idx="8">
                  <c:v>학생</c:v>
                </c:pt>
                <c:pt idx="9">
                  <c:v>기타</c:v>
                </c:pt>
              </c:strCache>
            </c:strRef>
          </c:cat>
          <c:val>
            <c:numRef>
              <c:f>Sheet1!$B$2:$B$11</c:f>
              <c:numCache>
                <c:formatCode>_-* #,##0_-;\-* #,##0_-;_-* "-"_-;_-@_-</c:formatCode>
                <c:ptCount val="10"/>
                <c:pt idx="0">
                  <c:v>4</c:v>
                </c:pt>
                <c:pt idx="1">
                  <c:v>32</c:v>
                </c:pt>
                <c:pt idx="2">
                  <c:v>7</c:v>
                </c:pt>
                <c:pt idx="3">
                  <c:v>18</c:v>
                </c:pt>
                <c:pt idx="4" formatCode="General">
                  <c:v>25</c:v>
                </c:pt>
                <c:pt idx="5" formatCode="General">
                  <c:v>16</c:v>
                </c:pt>
                <c:pt idx="6" formatCode="General">
                  <c:v>34</c:v>
                </c:pt>
                <c:pt idx="7" formatCode="General">
                  <c:v>11</c:v>
                </c:pt>
                <c:pt idx="8" formatCode="General">
                  <c:v>19</c:v>
                </c:pt>
                <c:pt idx="9" formatCode="General">
                  <c:v>33</c:v>
                </c:pt>
              </c:numCache>
            </c:numRef>
          </c:val>
        </c:ser>
        <c:gapWidth val="100"/>
        <c:axId val="77436800"/>
        <c:axId val="77438336"/>
      </c:barChart>
      <c:catAx>
        <c:axId val="77436800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/>
            </a:pPr>
            <a:endParaRPr lang="ko-KR"/>
          </a:p>
        </c:txPr>
        <c:crossAx val="77438336"/>
        <c:crosses val="autoZero"/>
        <c:auto val="1"/>
        <c:lblAlgn val="ctr"/>
        <c:lblOffset val="100"/>
      </c:catAx>
      <c:valAx>
        <c:axId val="77438336"/>
        <c:scaling>
          <c:orientation val="minMax"/>
        </c:scaling>
        <c:axPos val="l"/>
        <c:majorGridlines/>
        <c:numFmt formatCode="_-* #,##0_-;\-* #,##0_-;_-* &quot;-&quot;_-;_-@_-" sourceLinked="1"/>
        <c:tickLblPos val="nextTo"/>
        <c:txPr>
          <a:bodyPr/>
          <a:lstStyle/>
          <a:p>
            <a:pPr>
              <a:defRPr sz="1500"/>
            </a:pPr>
            <a:endParaRPr lang="ko-KR"/>
          </a:p>
        </c:txPr>
        <c:crossAx val="774368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500"/>
          </a:pPr>
          <a:endParaRPr lang="ko-KR"/>
        </a:p>
      </c:txPr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상담내용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500" b="1"/>
                </a:pPr>
                <a:endParaRPr lang="ko-KR"/>
              </a:p>
            </c:txPr>
            <c:showVal val="1"/>
            <c:showLeaderLines val="1"/>
          </c:dLbls>
          <c:cat>
            <c:strRef>
              <c:f>Sheet1!$A$2:$A$7</c:f>
              <c:strCache>
                <c:ptCount val="6"/>
                <c:pt idx="0">
                  <c:v>임금</c:v>
                </c:pt>
                <c:pt idx="1">
                  <c:v>퇴직금</c:v>
                </c:pt>
                <c:pt idx="2">
                  <c:v>산재</c:v>
                </c:pt>
                <c:pt idx="3">
                  <c:v>출입국</c:v>
                </c:pt>
                <c:pt idx="4">
                  <c:v>사업장변경</c:v>
                </c:pt>
                <c:pt idx="5">
                  <c:v>기타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60</c:v>
                </c:pt>
                <c:pt idx="1">
                  <c:v>35</c:v>
                </c:pt>
                <c:pt idx="2">
                  <c:v>18</c:v>
                </c:pt>
                <c:pt idx="3">
                  <c:v>30</c:v>
                </c:pt>
                <c:pt idx="4">
                  <c:v>72</c:v>
                </c:pt>
                <c:pt idx="5">
                  <c:v>47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500"/>
          </a:pPr>
          <a:endParaRPr lang="ko-KR"/>
        </a:p>
      </c:txPr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25672391732283489"/>
          <c:y val="5.2257568089142364E-2"/>
          <c:w val="0.5333375984251969"/>
          <c:h val="0.85722265427298205"/>
        </c:manualLayout>
      </c:layout>
      <c:bar3D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만족도</c:v>
                </c:pt>
              </c:strCache>
            </c:strRef>
          </c:tx>
          <c:dLbls>
            <c:txPr>
              <a:bodyPr/>
              <a:lstStyle/>
              <a:p>
                <a:pPr>
                  <a:defRPr sz="1500" b="1"/>
                </a:pPr>
                <a:endParaRPr lang="ko-KR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매우 그렇다</c:v>
                </c:pt>
                <c:pt idx="1">
                  <c:v>그렇다</c:v>
                </c:pt>
                <c:pt idx="2">
                  <c:v>보통이다</c:v>
                </c:pt>
                <c:pt idx="3">
                  <c:v>그렇지 않다</c:v>
                </c:pt>
                <c:pt idx="4">
                  <c:v>전혀 그렇지않다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88</c:v>
                </c:pt>
                <c:pt idx="1">
                  <c:v>46</c:v>
                </c:pt>
                <c:pt idx="2">
                  <c:v>37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shape val="cylinder"/>
        <c:axId val="79584640"/>
        <c:axId val="79664256"/>
        <c:axId val="0"/>
      </c:bar3DChart>
      <c:catAx>
        <c:axId val="79584640"/>
        <c:scaling>
          <c:orientation val="minMax"/>
        </c:scaling>
        <c:axPos val="l"/>
        <c:tickLblPos val="nextTo"/>
        <c:txPr>
          <a:bodyPr/>
          <a:lstStyle/>
          <a:p>
            <a:pPr>
              <a:defRPr sz="1500"/>
            </a:pPr>
            <a:endParaRPr lang="ko-KR"/>
          </a:p>
        </c:txPr>
        <c:crossAx val="79664256"/>
        <c:crosses val="autoZero"/>
        <c:auto val="1"/>
        <c:lblAlgn val="ctr"/>
        <c:lblOffset val="100"/>
      </c:catAx>
      <c:valAx>
        <c:axId val="7966425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ko-KR"/>
          </a:p>
        </c:txPr>
        <c:crossAx val="7958464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500"/>
          </a:pPr>
          <a:endParaRPr lang="ko-KR"/>
        </a:p>
      </c:txPr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9.2630249343832086E-2"/>
          <c:y val="2.6632874015748043E-2"/>
          <c:w val="0.67124376640420014"/>
          <c:h val="0.6336651082677166"/>
        </c:manualLayout>
      </c:layout>
      <c:bar3DChart>
        <c:barDir val="col"/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친절만족도</c:v>
                </c:pt>
              </c:strCache>
            </c:strRef>
          </c:tx>
          <c:dLbls>
            <c:txPr>
              <a:bodyPr/>
              <a:lstStyle/>
              <a:p>
                <a:pPr>
                  <a:defRPr sz="1500" b="1"/>
                </a:pPr>
                <a:endParaRPr lang="ko-KR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매우그렇다</c:v>
                </c:pt>
                <c:pt idx="1">
                  <c:v>그렇다</c:v>
                </c:pt>
                <c:pt idx="2">
                  <c:v>보통이다</c:v>
                </c:pt>
                <c:pt idx="3">
                  <c:v>그렇지않다</c:v>
                </c:pt>
                <c:pt idx="4">
                  <c:v>전혀그렇지않다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89</c:v>
                </c:pt>
                <c:pt idx="1">
                  <c:v>35</c:v>
                </c:pt>
                <c:pt idx="2">
                  <c:v>47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shape val="box"/>
        <c:axId val="79832576"/>
        <c:axId val="79834112"/>
        <c:axId val="79688576"/>
      </c:bar3DChart>
      <c:catAx>
        <c:axId val="79832576"/>
        <c:scaling>
          <c:orientation val="minMax"/>
        </c:scaling>
        <c:axPos val="b"/>
        <c:numFmt formatCode="yyyy/mm/dd" sourceLinked="1"/>
        <c:tickLblPos val="nextTo"/>
        <c:txPr>
          <a:bodyPr/>
          <a:lstStyle/>
          <a:p>
            <a:pPr>
              <a:defRPr sz="1500"/>
            </a:pPr>
            <a:endParaRPr lang="ko-KR"/>
          </a:p>
        </c:txPr>
        <c:crossAx val="79834112"/>
        <c:crosses val="autoZero"/>
        <c:auto val="1"/>
        <c:lblAlgn val="ctr"/>
        <c:lblOffset val="100"/>
      </c:catAx>
      <c:valAx>
        <c:axId val="798341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ko-KR"/>
          </a:p>
        </c:txPr>
        <c:crossAx val="79832576"/>
        <c:crosses val="autoZero"/>
        <c:crossBetween val="between"/>
      </c:valAx>
      <c:serAx>
        <c:axId val="79688576"/>
        <c:scaling>
          <c:orientation val="minMax"/>
        </c:scaling>
        <c:delete val="1"/>
        <c:axPos val="b"/>
        <c:tickLblPos val="none"/>
        <c:crossAx val="79834112"/>
        <c:crosses val="autoZero"/>
      </c:serAx>
    </c:plotArea>
    <c:legend>
      <c:legendPos val="r"/>
      <c:legendEntry>
        <c:idx val="0"/>
        <c:txPr>
          <a:bodyPr/>
          <a:lstStyle/>
          <a:p>
            <a:pPr>
              <a:defRPr sz="1500"/>
            </a:pPr>
            <a:endParaRPr lang="ko-KR"/>
          </a:p>
        </c:txPr>
      </c:legendEntry>
      <c:layout/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D827A-CCF1-4E97-9E0F-260F35A0A6AE}" type="datetimeFigureOut">
              <a:rPr lang="ko-KR" altLang="en-US" smtClean="0"/>
              <a:pPr/>
              <a:t>2012-09-20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766E1-6178-42EF-9143-BF913BDC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766E1-6178-42EF-9143-BF913BDC8DB8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8CC7-5F16-4555-86F4-29F62D16A1D3}" type="datetimeFigureOut">
              <a:rPr lang="ko-KR" altLang="en-US" smtClean="0"/>
              <a:pPr/>
              <a:t>2012-09-20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997-1766-4E8C-AA7F-5ED41DFB07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8CC7-5F16-4555-86F4-29F62D16A1D3}" type="datetimeFigureOut">
              <a:rPr lang="ko-KR" altLang="en-US" smtClean="0"/>
              <a:pPr/>
              <a:t>2012-09-20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997-1766-4E8C-AA7F-5ED41DFB07F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8CC7-5F16-4555-86F4-29F62D16A1D3}" type="datetimeFigureOut">
              <a:rPr lang="ko-KR" altLang="en-US" smtClean="0"/>
              <a:pPr/>
              <a:t>2012-09-20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997-1766-4E8C-AA7F-5ED41DFB07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8CC7-5F16-4555-86F4-29F62D16A1D3}" type="datetimeFigureOut">
              <a:rPr lang="ko-KR" altLang="en-US" smtClean="0"/>
              <a:pPr/>
              <a:t>2012-09-20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997-1766-4E8C-AA7F-5ED41DFB07F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997-1766-4E8C-AA7F-5ED41DFB07F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7338CC7-5F16-4555-86F4-29F62D16A1D3}" type="datetimeFigureOut">
              <a:rPr lang="ko-KR" altLang="en-US" smtClean="0"/>
              <a:pPr/>
              <a:t>2012-09-20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8CC7-5F16-4555-86F4-29F62D16A1D3}" type="datetimeFigureOut">
              <a:rPr lang="ko-KR" altLang="en-US" smtClean="0"/>
              <a:pPr/>
              <a:t>2012-09-20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997-1766-4E8C-AA7F-5ED41DFB07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8CC7-5F16-4555-86F4-29F62D16A1D3}" type="datetimeFigureOut">
              <a:rPr lang="ko-KR" altLang="en-US" smtClean="0"/>
              <a:pPr/>
              <a:t>2012-09-20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997-1766-4E8C-AA7F-5ED41DFB07F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8CC7-5F16-4555-86F4-29F62D16A1D3}" type="datetimeFigureOut">
              <a:rPr lang="ko-KR" altLang="en-US" smtClean="0"/>
              <a:pPr/>
              <a:t>2012-09-20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997-1766-4E8C-AA7F-5ED41DFB07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8CC7-5F16-4555-86F4-29F62D16A1D3}" type="datetimeFigureOut">
              <a:rPr lang="ko-KR" altLang="en-US" smtClean="0"/>
              <a:pPr/>
              <a:t>2012-09-20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997-1766-4E8C-AA7F-5ED41DFB07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8CC7-5F16-4555-86F4-29F62D16A1D3}" type="datetimeFigureOut">
              <a:rPr lang="ko-KR" altLang="en-US" smtClean="0"/>
              <a:pPr/>
              <a:t>2012-09-20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997-1766-4E8C-AA7F-5ED41DFB07F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8CC7-5F16-4555-86F4-29F62D16A1D3}" type="datetimeFigureOut">
              <a:rPr lang="ko-KR" altLang="en-US" smtClean="0"/>
              <a:pPr/>
              <a:t>2012-09-20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997-1766-4E8C-AA7F-5ED41DFB07F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7338CC7-5F16-4555-86F4-29F62D16A1D3}" type="datetimeFigureOut">
              <a:rPr lang="ko-KR" altLang="en-US" smtClean="0"/>
              <a:pPr/>
              <a:t>2012-09-20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51BF997-1766-4E8C-AA7F-5ED41DFB07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1752600"/>
          </a:xfrm>
        </p:spPr>
        <p:txBody>
          <a:bodyPr>
            <a:normAutofit/>
          </a:bodyPr>
          <a:lstStyle/>
          <a:p>
            <a:endParaRPr lang="en-US" altLang="ko-KR" sz="2600" dirty="0" smtClean="0"/>
          </a:p>
          <a:p>
            <a:endParaRPr lang="en-US" altLang="ko-KR" sz="2000" b="1" spc="-150" dirty="0" smtClean="0"/>
          </a:p>
          <a:p>
            <a:r>
              <a:rPr lang="ko-KR" altLang="en-US" sz="2000" b="1" spc="-150" dirty="0" smtClean="0"/>
              <a:t>   고용노동부</a:t>
            </a:r>
            <a:r>
              <a:rPr lang="en-US" altLang="ko-KR" sz="2000" b="1" spc="-150" dirty="0" smtClean="0"/>
              <a:t>•</a:t>
            </a:r>
            <a:r>
              <a:rPr lang="ko-KR" altLang="en-US" sz="2000" b="1" spc="-150" dirty="0" smtClean="0"/>
              <a:t> </a:t>
            </a:r>
            <a:r>
              <a:rPr lang="ko-KR" altLang="en-US" sz="2000" b="1" spc="-150" dirty="0" smtClean="0">
                <a:latin typeface="+mj-lt"/>
              </a:rPr>
              <a:t>한국산업인력공단</a:t>
            </a:r>
            <a:r>
              <a:rPr lang="ko-KR" altLang="en-US" sz="2000" b="1" spc="-150" dirty="0" smtClean="0"/>
              <a:t> 위탁기관</a:t>
            </a:r>
            <a:endParaRPr lang="en-US" altLang="ko-KR" sz="2000" b="1" spc="-150" dirty="0"/>
          </a:p>
          <a:p>
            <a:r>
              <a:rPr lang="en-US" altLang="ko-KR" sz="2000" b="1" spc="-150" dirty="0" smtClean="0"/>
              <a:t>┃CHANGWON FOREIGN WORKERS CENTER┃</a:t>
            </a:r>
            <a:endParaRPr lang="ko-KR" altLang="en-US" sz="2000" b="1" spc="-150" dirty="0" smtClean="0"/>
          </a:p>
        </p:txBody>
      </p:sp>
      <p:pic>
        <p:nvPicPr>
          <p:cNvPr id="7" name="_x109950472" descr="EMB000023644e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653136"/>
            <a:ext cx="398813" cy="2160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560" y="1484784"/>
            <a:ext cx="7848872" cy="1631216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/>
              <a:t> </a:t>
            </a:r>
            <a:r>
              <a:rPr lang="ko-KR" altLang="en-US" sz="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외국인근로자 만족도 </a:t>
            </a:r>
            <a:endParaRPr lang="en-US" altLang="ko-KR" sz="5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ctr"/>
            <a:r>
              <a:rPr lang="ko-KR" altLang="en-US" sz="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조사에 따른 통계자료</a:t>
            </a:r>
            <a:endParaRPr lang="en-US" altLang="ko-KR" sz="5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endParaRPr lang="en-US" altLang="ko-KR" sz="2000" dirty="0" smtClean="0">
              <a:solidFill>
                <a:schemeClr val="tx1"/>
              </a:solidFill>
              <a:latin typeface="굴림체"/>
              <a:ea typeface="굴림체"/>
            </a:endParaRPr>
          </a:p>
          <a:p>
            <a:pPr>
              <a:buNone/>
            </a:pPr>
            <a:r>
              <a:rPr lang="en-US" altLang="ko-KR" sz="2000" dirty="0" smtClean="0">
                <a:solidFill>
                  <a:schemeClr val="tx1"/>
                </a:solidFill>
                <a:latin typeface="굴림체"/>
                <a:ea typeface="굴림체"/>
              </a:rPr>
              <a:t>※</a:t>
            </a:r>
            <a:r>
              <a:rPr lang="ko-KR" altLang="en-US" sz="2000" dirty="0" smtClean="0">
                <a:solidFill>
                  <a:schemeClr val="tx1"/>
                </a:solidFill>
                <a:latin typeface="굴림체"/>
                <a:ea typeface="굴림체"/>
              </a:rPr>
              <a:t>교육프로그램 수강자만 응답</a:t>
            </a:r>
            <a:r>
              <a:rPr lang="en-US" altLang="ko-KR" sz="2000" dirty="0" smtClean="0">
                <a:solidFill>
                  <a:schemeClr val="tx1"/>
                </a:solidFill>
                <a:latin typeface="굴림체"/>
                <a:ea typeface="굴림체"/>
              </a:rPr>
              <a:t>(2-4~2-10) </a:t>
            </a:r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2-4. </a:t>
            </a:r>
            <a:r>
              <a:rPr lang="ko-KR" altLang="en-US" sz="2000" dirty="0" smtClean="0"/>
              <a:t>현재 수강하고 있는 교육프로그램은 무엇입니까</a:t>
            </a:r>
            <a:r>
              <a:rPr lang="en-US" altLang="ko-KR" sz="2000" dirty="0" smtClean="0"/>
              <a:t>? (</a:t>
            </a:r>
            <a:r>
              <a:rPr lang="ko-KR" altLang="en-US" sz="2000" dirty="0" smtClean="0"/>
              <a:t>복수응답가능</a:t>
            </a:r>
            <a:r>
              <a:rPr lang="en-US" altLang="ko-KR" sz="2000" dirty="0" smtClean="0"/>
              <a:t>)</a:t>
            </a:r>
          </a:p>
          <a:p>
            <a:pPr>
              <a:buNone/>
            </a:pPr>
            <a:r>
              <a:rPr lang="en-US" altLang="ko-KR" sz="2000" dirty="0" smtClean="0"/>
              <a:t> 1)</a:t>
            </a:r>
            <a:r>
              <a:rPr lang="ko-KR" altLang="en-US" sz="2000" dirty="0" smtClean="0"/>
              <a:t>한국어교실     </a:t>
            </a:r>
            <a:r>
              <a:rPr lang="en-US" altLang="ko-KR" sz="2000" dirty="0" smtClean="0"/>
              <a:t>2)</a:t>
            </a:r>
            <a:r>
              <a:rPr lang="ko-KR" altLang="en-US" sz="2000" dirty="0" smtClean="0"/>
              <a:t>컴퓨터교실     </a:t>
            </a:r>
            <a:r>
              <a:rPr lang="en-US" altLang="ko-KR" sz="2000" dirty="0" smtClean="0"/>
              <a:t>3)</a:t>
            </a:r>
            <a:r>
              <a:rPr lang="ko-KR" altLang="en-US" sz="2000" dirty="0" smtClean="0"/>
              <a:t>사회문화교육    </a:t>
            </a:r>
            <a:r>
              <a:rPr lang="en-US" altLang="ko-KR" sz="2000" dirty="0" smtClean="0"/>
              <a:t>4)</a:t>
            </a:r>
            <a:r>
              <a:rPr lang="ko-KR" altLang="en-US" sz="2000" dirty="0" smtClean="0"/>
              <a:t>기타교육     </a:t>
            </a:r>
            <a:r>
              <a:rPr lang="en-US" altLang="ko-KR" sz="2000" dirty="0" smtClean="0"/>
              <a:t>5)</a:t>
            </a:r>
            <a:r>
              <a:rPr lang="ko-KR" altLang="en-US" sz="2000" dirty="0" smtClean="0"/>
              <a:t>없다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ko-KR" altLang="en-US" dirty="0"/>
          </a:p>
        </p:txBody>
      </p:sp>
      <p:graphicFrame>
        <p:nvGraphicFramePr>
          <p:cNvPr id="4" name="차트 3"/>
          <p:cNvGraphicFramePr/>
          <p:nvPr/>
        </p:nvGraphicFramePr>
        <p:xfrm>
          <a:off x="1547664" y="2708920"/>
          <a:ext cx="597666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433467"/>
          </a:xfrm>
        </p:spPr>
        <p:txBody>
          <a:bodyPr/>
          <a:lstStyle/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2-5. </a:t>
            </a:r>
            <a:r>
              <a:rPr lang="ko-KR" altLang="en-US" sz="2000" dirty="0" smtClean="0"/>
              <a:t>수강하는  교육의  내용에  만족하십니까</a:t>
            </a:r>
            <a:r>
              <a:rPr lang="en-US" altLang="ko-KR" sz="2000" dirty="0" smtClean="0"/>
              <a:t>? </a:t>
            </a:r>
          </a:p>
          <a:p>
            <a:pPr>
              <a:buNone/>
            </a:pPr>
            <a:r>
              <a:rPr lang="en-US" altLang="ko-KR" sz="2000" dirty="0" smtClean="0"/>
              <a:t> 1)</a:t>
            </a:r>
            <a:r>
              <a:rPr lang="ko-KR" altLang="en-US" sz="2000" dirty="0" err="1" smtClean="0"/>
              <a:t>매우그렇다</a:t>
            </a:r>
            <a:r>
              <a:rPr lang="ko-KR" altLang="en-US" sz="2000" dirty="0" smtClean="0"/>
              <a:t>                    </a:t>
            </a:r>
            <a:r>
              <a:rPr lang="en-US" altLang="ko-KR" sz="2000" dirty="0" smtClean="0"/>
              <a:t>2)</a:t>
            </a:r>
            <a:r>
              <a:rPr lang="ko-KR" altLang="en-US" sz="2000" dirty="0" smtClean="0"/>
              <a:t>그렇다                    </a:t>
            </a:r>
            <a:r>
              <a:rPr lang="en-US" altLang="ko-KR" sz="2000" dirty="0" smtClean="0"/>
              <a:t>3)</a:t>
            </a:r>
            <a:r>
              <a:rPr lang="ko-KR" altLang="en-US" sz="2000" dirty="0" smtClean="0"/>
              <a:t>보통이다   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 </a:t>
            </a:r>
            <a:r>
              <a:rPr lang="en-US" altLang="ko-KR" sz="2000" dirty="0" smtClean="0"/>
              <a:t>4)</a:t>
            </a:r>
            <a:r>
              <a:rPr lang="ko-KR" altLang="en-US" sz="2000" dirty="0" smtClean="0"/>
              <a:t>그렇지 않다                 </a:t>
            </a:r>
            <a:r>
              <a:rPr lang="en-US" altLang="ko-KR" sz="2000" dirty="0" smtClean="0"/>
              <a:t>5)</a:t>
            </a:r>
            <a:r>
              <a:rPr lang="ko-KR" altLang="en-US" sz="2000" dirty="0" smtClean="0"/>
              <a:t>전혀 그렇지 않다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ko-KR" altLang="en-US" dirty="0"/>
          </a:p>
        </p:txBody>
      </p:sp>
      <p:graphicFrame>
        <p:nvGraphicFramePr>
          <p:cNvPr id="4" name="차트 3"/>
          <p:cNvGraphicFramePr/>
          <p:nvPr/>
        </p:nvGraphicFramePr>
        <p:xfrm>
          <a:off x="1187624" y="2492896"/>
          <a:ext cx="612068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2-6. </a:t>
            </a:r>
            <a:r>
              <a:rPr lang="ko-KR" altLang="en-US" sz="2000" dirty="0" smtClean="0"/>
              <a:t>수강하는  교육강사의  태도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친절도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출강시간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등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는  만족하십니까</a:t>
            </a:r>
            <a:r>
              <a:rPr lang="en-US" altLang="ko-KR" sz="2000" dirty="0" smtClean="0"/>
              <a:t>? </a:t>
            </a:r>
          </a:p>
          <a:p>
            <a:pPr>
              <a:buNone/>
            </a:pPr>
            <a:r>
              <a:rPr lang="en-US" altLang="ko-KR" sz="2000" dirty="0" smtClean="0"/>
              <a:t> 1)</a:t>
            </a:r>
            <a:r>
              <a:rPr lang="ko-KR" altLang="en-US" sz="2000" dirty="0" err="1" smtClean="0"/>
              <a:t>매우그렇다</a:t>
            </a:r>
            <a:r>
              <a:rPr lang="ko-KR" altLang="en-US" sz="2000" dirty="0" smtClean="0"/>
              <a:t>                    </a:t>
            </a:r>
            <a:r>
              <a:rPr lang="en-US" altLang="ko-KR" sz="2000" dirty="0" smtClean="0"/>
              <a:t>2)</a:t>
            </a:r>
            <a:r>
              <a:rPr lang="ko-KR" altLang="en-US" sz="2000" dirty="0" smtClean="0"/>
              <a:t>그렇다                    </a:t>
            </a:r>
            <a:r>
              <a:rPr lang="en-US" altLang="ko-KR" sz="2000" dirty="0" smtClean="0"/>
              <a:t>3)</a:t>
            </a:r>
            <a:r>
              <a:rPr lang="ko-KR" altLang="en-US" sz="2000" dirty="0" smtClean="0"/>
              <a:t>보통이다   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 </a:t>
            </a:r>
            <a:r>
              <a:rPr lang="en-US" altLang="ko-KR" sz="2000" dirty="0" smtClean="0"/>
              <a:t>4)</a:t>
            </a:r>
            <a:r>
              <a:rPr lang="ko-KR" altLang="en-US" sz="2000" dirty="0" smtClean="0"/>
              <a:t>그렇지 않다                  </a:t>
            </a:r>
            <a:r>
              <a:rPr lang="en-US" altLang="ko-KR" sz="2000" dirty="0" smtClean="0"/>
              <a:t>5)</a:t>
            </a:r>
            <a:r>
              <a:rPr lang="ko-KR" altLang="en-US" sz="2000" dirty="0" smtClean="0"/>
              <a:t>전혀 그렇지 않다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ko-KR" altLang="en-US" dirty="0"/>
          </a:p>
        </p:txBody>
      </p:sp>
      <p:graphicFrame>
        <p:nvGraphicFramePr>
          <p:cNvPr id="5" name="차트 4"/>
          <p:cNvGraphicFramePr/>
          <p:nvPr/>
        </p:nvGraphicFramePr>
        <p:xfrm>
          <a:off x="1475656" y="2276872"/>
          <a:ext cx="6096000" cy="4257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/>
              <a:t>2-7. </a:t>
            </a:r>
            <a:r>
              <a:rPr lang="ko-KR" altLang="en-US" sz="2000" dirty="0" smtClean="0"/>
              <a:t>수강하는  교육환경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시설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에 만족하십니까</a:t>
            </a:r>
            <a:r>
              <a:rPr lang="en-US" altLang="ko-KR" sz="2000" dirty="0" smtClean="0"/>
              <a:t>? </a:t>
            </a:r>
          </a:p>
          <a:p>
            <a:pPr>
              <a:buNone/>
            </a:pPr>
            <a:r>
              <a:rPr lang="en-US" altLang="ko-KR" sz="2000" dirty="0" smtClean="0"/>
              <a:t> 1)</a:t>
            </a:r>
            <a:r>
              <a:rPr lang="ko-KR" altLang="en-US" sz="2000" dirty="0" err="1" smtClean="0"/>
              <a:t>매우그렇다</a:t>
            </a:r>
            <a:r>
              <a:rPr lang="ko-KR" altLang="en-US" sz="2000" dirty="0" smtClean="0"/>
              <a:t>                    </a:t>
            </a:r>
            <a:r>
              <a:rPr lang="en-US" altLang="ko-KR" sz="2000" dirty="0" smtClean="0"/>
              <a:t>2)</a:t>
            </a:r>
            <a:r>
              <a:rPr lang="ko-KR" altLang="en-US" sz="2000" dirty="0" smtClean="0"/>
              <a:t>그렇다                    </a:t>
            </a:r>
            <a:r>
              <a:rPr lang="en-US" altLang="ko-KR" sz="2000" dirty="0" smtClean="0"/>
              <a:t>3)</a:t>
            </a:r>
            <a:r>
              <a:rPr lang="ko-KR" altLang="en-US" sz="2000" dirty="0" smtClean="0"/>
              <a:t>보통이다   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 </a:t>
            </a:r>
            <a:r>
              <a:rPr lang="en-US" altLang="ko-KR" sz="2000" dirty="0" smtClean="0"/>
              <a:t>4)</a:t>
            </a:r>
            <a:r>
              <a:rPr lang="ko-KR" altLang="en-US" sz="2000" dirty="0" smtClean="0"/>
              <a:t>그렇지 않다                 </a:t>
            </a:r>
            <a:r>
              <a:rPr lang="en-US" altLang="ko-KR" sz="2000" dirty="0" smtClean="0"/>
              <a:t>5)</a:t>
            </a:r>
            <a:r>
              <a:rPr lang="ko-KR" altLang="en-US" sz="2000" dirty="0" smtClean="0"/>
              <a:t>전혀 그렇지 않다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2-8. </a:t>
            </a:r>
            <a:r>
              <a:rPr lang="ko-KR" altLang="en-US" sz="2000" dirty="0" smtClean="0"/>
              <a:t>수강하는  교육시간은 적절하다고 생각하십니까</a:t>
            </a:r>
            <a:r>
              <a:rPr lang="en-US" altLang="ko-KR" sz="2000" dirty="0" smtClean="0"/>
              <a:t>? </a:t>
            </a:r>
          </a:p>
          <a:p>
            <a:pPr>
              <a:buNone/>
            </a:pPr>
            <a:r>
              <a:rPr lang="en-US" altLang="ko-KR" sz="2000" dirty="0" smtClean="0"/>
              <a:t> 1)</a:t>
            </a:r>
            <a:r>
              <a:rPr lang="ko-KR" altLang="en-US" sz="2000" dirty="0" smtClean="0"/>
              <a:t>그렇다                              </a:t>
            </a:r>
            <a:r>
              <a:rPr lang="en-US" altLang="ko-KR" sz="2000" dirty="0" smtClean="0"/>
              <a:t>2)</a:t>
            </a:r>
            <a:r>
              <a:rPr lang="ko-KR" altLang="en-US" sz="2000" dirty="0" smtClean="0"/>
              <a:t>아니다</a:t>
            </a:r>
            <a:endParaRPr lang="en-US" altLang="ko-KR" sz="2000" dirty="0" smtClean="0"/>
          </a:p>
          <a:p>
            <a:pPr>
              <a:buNone/>
            </a:pPr>
            <a:endParaRPr lang="ko-KR" altLang="en-US" sz="2000" dirty="0"/>
          </a:p>
        </p:txBody>
      </p:sp>
      <p:graphicFrame>
        <p:nvGraphicFramePr>
          <p:cNvPr id="4" name="차트 3"/>
          <p:cNvGraphicFramePr/>
          <p:nvPr/>
        </p:nvGraphicFramePr>
        <p:xfrm>
          <a:off x="1115616" y="1772816"/>
          <a:ext cx="640871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차트 4"/>
          <p:cNvGraphicFramePr/>
          <p:nvPr/>
        </p:nvGraphicFramePr>
        <p:xfrm>
          <a:off x="1331640" y="4797152"/>
          <a:ext cx="609600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/>
              <a:t>2-9. </a:t>
            </a:r>
            <a:r>
              <a:rPr lang="ko-KR" altLang="en-US" sz="2000" dirty="0" smtClean="0"/>
              <a:t>본 센터가 아닌 다른 단체에서 교육을 받아보신 적이 있습니까</a:t>
            </a:r>
            <a:r>
              <a:rPr lang="en-US" altLang="ko-KR" sz="2000" dirty="0" smtClean="0"/>
              <a:t>? </a:t>
            </a:r>
          </a:p>
          <a:p>
            <a:pPr>
              <a:buNone/>
            </a:pPr>
            <a:r>
              <a:rPr lang="en-US" altLang="ko-KR" sz="2000" dirty="0" smtClean="0"/>
              <a:t> 1)</a:t>
            </a:r>
            <a:r>
              <a:rPr lang="ko-KR" altLang="en-US" sz="2000" dirty="0" smtClean="0"/>
              <a:t>있다                              </a:t>
            </a:r>
            <a:r>
              <a:rPr lang="en-US" altLang="ko-KR" sz="2000" dirty="0" smtClean="0"/>
              <a:t>2)</a:t>
            </a:r>
            <a:r>
              <a:rPr lang="ko-KR" altLang="en-US" sz="2000" dirty="0" smtClean="0"/>
              <a:t>없다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2-10. </a:t>
            </a:r>
            <a:r>
              <a:rPr lang="ko-KR" altLang="en-US" sz="2000" dirty="0" smtClean="0"/>
              <a:t>다른 단체의 교육 프로그램과 비교했을 때 만족하십니까 </a:t>
            </a:r>
            <a:r>
              <a:rPr lang="en-US" altLang="ko-KR" sz="2000" dirty="0" smtClean="0"/>
              <a:t>? </a:t>
            </a:r>
          </a:p>
          <a:p>
            <a:pPr>
              <a:buNone/>
            </a:pPr>
            <a:r>
              <a:rPr lang="en-US" altLang="ko-KR" sz="2000" dirty="0" smtClean="0"/>
              <a:t>        (</a:t>
            </a:r>
            <a:r>
              <a:rPr lang="ko-KR" altLang="en-US" sz="2000" dirty="0" smtClean="0"/>
              <a:t>위 질문</a:t>
            </a:r>
            <a:r>
              <a:rPr lang="en-US" altLang="ko-KR" sz="2000" dirty="0" smtClean="0"/>
              <a:t>2-9 </a:t>
            </a:r>
            <a:r>
              <a:rPr lang="ko-KR" altLang="en-US" sz="2000" dirty="0" smtClean="0"/>
              <a:t>항목 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번 응답자만 해당</a:t>
            </a:r>
            <a:r>
              <a:rPr lang="en-US" altLang="ko-KR" sz="2000" dirty="0" smtClean="0"/>
              <a:t>)</a:t>
            </a:r>
          </a:p>
          <a:p>
            <a:pPr>
              <a:buNone/>
            </a:pPr>
            <a:r>
              <a:rPr lang="en-US" altLang="ko-KR" sz="2000" dirty="0" smtClean="0"/>
              <a:t> 1)</a:t>
            </a:r>
            <a:r>
              <a:rPr lang="ko-KR" altLang="en-US" sz="2000" dirty="0" err="1" smtClean="0"/>
              <a:t>매우그렇다</a:t>
            </a:r>
            <a:r>
              <a:rPr lang="ko-KR" altLang="en-US" sz="2000" dirty="0" smtClean="0"/>
              <a:t>                    </a:t>
            </a:r>
            <a:r>
              <a:rPr lang="en-US" altLang="ko-KR" sz="2000" dirty="0" smtClean="0"/>
              <a:t>2)</a:t>
            </a:r>
            <a:r>
              <a:rPr lang="ko-KR" altLang="en-US" sz="2000" dirty="0" smtClean="0"/>
              <a:t>그렇다                    </a:t>
            </a:r>
            <a:r>
              <a:rPr lang="en-US" altLang="ko-KR" sz="2000" dirty="0" smtClean="0"/>
              <a:t>3)</a:t>
            </a:r>
            <a:r>
              <a:rPr lang="ko-KR" altLang="en-US" sz="2000" dirty="0" smtClean="0"/>
              <a:t>보통이다   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 </a:t>
            </a:r>
            <a:r>
              <a:rPr lang="en-US" altLang="ko-KR" sz="2000" dirty="0" smtClean="0"/>
              <a:t>4)</a:t>
            </a:r>
            <a:r>
              <a:rPr lang="ko-KR" altLang="en-US" sz="2000" dirty="0" smtClean="0"/>
              <a:t>그렇지 않다                 </a:t>
            </a:r>
            <a:r>
              <a:rPr lang="en-US" altLang="ko-KR" sz="2000" dirty="0" smtClean="0"/>
              <a:t>5)</a:t>
            </a:r>
            <a:r>
              <a:rPr lang="ko-KR" altLang="en-US" sz="2000" dirty="0" smtClean="0"/>
              <a:t>전혀 그렇지 않다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</p:txBody>
      </p:sp>
      <p:graphicFrame>
        <p:nvGraphicFramePr>
          <p:cNvPr id="5" name="차트 4"/>
          <p:cNvGraphicFramePr/>
          <p:nvPr/>
        </p:nvGraphicFramePr>
        <p:xfrm>
          <a:off x="1115616" y="1268760"/>
          <a:ext cx="609600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차트 5"/>
          <p:cNvGraphicFramePr/>
          <p:nvPr/>
        </p:nvGraphicFramePr>
        <p:xfrm>
          <a:off x="1331640" y="4365104"/>
          <a:ext cx="609600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None/>
            </a:pPr>
            <a:r>
              <a:rPr lang="en-US" altLang="ko-KR" sz="3500" dirty="0" smtClean="0">
                <a:solidFill>
                  <a:schemeClr val="tx1"/>
                </a:solidFill>
                <a:latin typeface="+mj-ea"/>
              </a:rPr>
              <a:t>       </a:t>
            </a:r>
            <a:r>
              <a:rPr lang="en-US" altLang="ko-KR" sz="3500" dirty="0" smtClean="0">
                <a:solidFill>
                  <a:schemeClr val="tx1"/>
                </a:solidFill>
                <a:latin typeface="+mn-ea"/>
              </a:rPr>
              <a:t>3.</a:t>
            </a:r>
            <a:r>
              <a:rPr lang="ko-KR" altLang="en-US" sz="3500" dirty="0" smtClean="0">
                <a:solidFill>
                  <a:schemeClr val="tx1"/>
                </a:solidFill>
                <a:latin typeface="+mn-ea"/>
              </a:rPr>
              <a:t>시설 이용 분야</a:t>
            </a:r>
            <a:endParaRPr lang="en-US" altLang="ko-KR" sz="3500" dirty="0" smtClean="0">
              <a:solidFill>
                <a:schemeClr val="tx1"/>
              </a:solidFill>
              <a:latin typeface="+mn-ea"/>
            </a:endParaRPr>
          </a:p>
          <a:p>
            <a:pPr>
              <a:buNone/>
            </a:pPr>
            <a:endParaRPr lang="en-US" altLang="ko-KR" sz="1000" dirty="0" smtClean="0"/>
          </a:p>
          <a:p>
            <a:pPr>
              <a:buNone/>
            </a:pPr>
            <a:r>
              <a:rPr lang="en-US" altLang="ko-KR" sz="2000" dirty="0" smtClean="0"/>
              <a:t>3-1. </a:t>
            </a:r>
            <a:r>
              <a:rPr lang="ko-KR" altLang="en-US" sz="2000" dirty="0" smtClean="0"/>
              <a:t>본 센터에서 이용해 본 시설은 어떤 것이 있습니까</a:t>
            </a:r>
            <a:r>
              <a:rPr lang="en-US" altLang="ko-KR" sz="2000" dirty="0" smtClean="0"/>
              <a:t>? </a:t>
            </a:r>
          </a:p>
          <a:p>
            <a:pPr>
              <a:buNone/>
            </a:pPr>
            <a:r>
              <a:rPr lang="en-US" altLang="ko-KR" sz="2000" dirty="0" smtClean="0"/>
              <a:t> 1)</a:t>
            </a:r>
            <a:r>
              <a:rPr lang="ko-KR" altLang="en-US" sz="2000" dirty="0" smtClean="0"/>
              <a:t>다문화카페    </a:t>
            </a:r>
            <a:r>
              <a:rPr lang="en-US" altLang="ko-KR" sz="2000" dirty="0" smtClean="0"/>
              <a:t>2)</a:t>
            </a:r>
            <a:r>
              <a:rPr lang="ko-KR" altLang="en-US" sz="2000" dirty="0" smtClean="0"/>
              <a:t>한국어교실     </a:t>
            </a:r>
            <a:r>
              <a:rPr lang="en-US" altLang="ko-KR" sz="2000" dirty="0" smtClean="0"/>
              <a:t>3)</a:t>
            </a:r>
            <a:r>
              <a:rPr lang="ko-KR" altLang="en-US" sz="2000" dirty="0" smtClean="0"/>
              <a:t>컴퓨터교실   </a:t>
            </a:r>
            <a:r>
              <a:rPr lang="en-US" altLang="ko-KR" sz="2000" dirty="0" smtClean="0"/>
              <a:t> 4)</a:t>
            </a:r>
            <a:r>
              <a:rPr lang="ko-KR" altLang="en-US" sz="2000" dirty="0" smtClean="0"/>
              <a:t>상담실    </a:t>
            </a:r>
            <a:r>
              <a:rPr lang="en-US" altLang="ko-KR" sz="2000" dirty="0" smtClean="0"/>
              <a:t>5)</a:t>
            </a:r>
            <a:r>
              <a:rPr lang="ko-KR" altLang="en-US" sz="2000" dirty="0" smtClean="0"/>
              <a:t>다목적 홀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6)</a:t>
            </a:r>
            <a:r>
              <a:rPr lang="ko-KR" altLang="en-US" sz="2000" dirty="0" smtClean="0"/>
              <a:t>인터넷  </a:t>
            </a:r>
            <a:r>
              <a:rPr lang="ko-KR" altLang="en-US" sz="2000" dirty="0" err="1" smtClean="0"/>
              <a:t>검색실</a:t>
            </a:r>
            <a:r>
              <a:rPr lang="ko-KR" altLang="en-US" sz="2000" dirty="0" smtClean="0"/>
              <a:t>      </a:t>
            </a:r>
            <a:r>
              <a:rPr lang="en-US" altLang="ko-KR" sz="2000" dirty="0" smtClean="0"/>
              <a:t>7)</a:t>
            </a:r>
            <a:r>
              <a:rPr lang="ko-KR" altLang="en-US" sz="2000" dirty="0" smtClean="0"/>
              <a:t>기타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pPr>
              <a:buNone/>
            </a:pPr>
            <a:endParaRPr lang="ko-KR" altLang="en-US" dirty="0"/>
          </a:p>
        </p:txBody>
      </p:sp>
      <p:pic>
        <p:nvPicPr>
          <p:cNvPr id="6" name="Picture 10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921702" cy="864096"/>
          </a:xfrm>
          <a:prstGeom prst="rect">
            <a:avLst/>
          </a:prstGeom>
          <a:noFill/>
        </p:spPr>
      </p:pic>
      <p:graphicFrame>
        <p:nvGraphicFramePr>
          <p:cNvPr id="7" name="차트 6"/>
          <p:cNvGraphicFramePr/>
          <p:nvPr/>
        </p:nvGraphicFramePr>
        <p:xfrm>
          <a:off x="1331640" y="2924944"/>
          <a:ext cx="6096000" cy="341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3-2. </a:t>
            </a:r>
            <a:r>
              <a:rPr lang="ko-KR" altLang="en-US" sz="2000" dirty="0" smtClean="0"/>
              <a:t>본 센터 시설 중 가장 많이 사용하는 시설은 무엇입니까</a:t>
            </a:r>
            <a:r>
              <a:rPr lang="en-US" altLang="ko-KR" sz="2000" dirty="0" smtClean="0"/>
              <a:t>? </a:t>
            </a:r>
          </a:p>
          <a:p>
            <a:pPr>
              <a:buNone/>
            </a:pPr>
            <a:r>
              <a:rPr lang="en-US" altLang="ko-KR" sz="2000" dirty="0" smtClean="0"/>
              <a:t>1)</a:t>
            </a:r>
            <a:r>
              <a:rPr lang="ko-KR" altLang="en-US" sz="2000" dirty="0" smtClean="0"/>
              <a:t>다문화카페    </a:t>
            </a:r>
            <a:r>
              <a:rPr lang="en-US" altLang="ko-KR" sz="2000" dirty="0" smtClean="0"/>
              <a:t>2)</a:t>
            </a:r>
            <a:r>
              <a:rPr lang="ko-KR" altLang="en-US" sz="2000" dirty="0" smtClean="0"/>
              <a:t>한국어교실     </a:t>
            </a:r>
            <a:r>
              <a:rPr lang="en-US" altLang="ko-KR" sz="2000" dirty="0" smtClean="0"/>
              <a:t>3)</a:t>
            </a:r>
            <a:r>
              <a:rPr lang="ko-KR" altLang="en-US" sz="2000" dirty="0" smtClean="0"/>
              <a:t>컴퓨터교실   </a:t>
            </a:r>
            <a:r>
              <a:rPr lang="en-US" altLang="ko-KR" sz="2000" dirty="0" smtClean="0"/>
              <a:t> 4)</a:t>
            </a:r>
            <a:r>
              <a:rPr lang="ko-KR" altLang="en-US" sz="2000" dirty="0" smtClean="0"/>
              <a:t>상담실    </a:t>
            </a:r>
            <a:r>
              <a:rPr lang="en-US" altLang="ko-KR" sz="2000" dirty="0" smtClean="0"/>
              <a:t>5)</a:t>
            </a:r>
            <a:r>
              <a:rPr lang="ko-KR" altLang="en-US" sz="2000" dirty="0" err="1" smtClean="0"/>
              <a:t>다목적홀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6)</a:t>
            </a:r>
            <a:r>
              <a:rPr lang="ko-KR" altLang="en-US" sz="2000" dirty="0" smtClean="0"/>
              <a:t>인터넷  </a:t>
            </a:r>
            <a:r>
              <a:rPr lang="ko-KR" altLang="en-US" sz="2000" dirty="0" err="1" smtClean="0"/>
              <a:t>검색실</a:t>
            </a:r>
            <a:r>
              <a:rPr lang="ko-KR" altLang="en-US" sz="2000" dirty="0" smtClean="0"/>
              <a:t>      </a:t>
            </a:r>
            <a:r>
              <a:rPr lang="en-US" altLang="ko-KR" sz="2000" dirty="0" smtClean="0"/>
              <a:t>7)</a:t>
            </a:r>
            <a:r>
              <a:rPr lang="ko-KR" altLang="en-US" sz="2000" dirty="0" smtClean="0"/>
              <a:t>기타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ko-KR" altLang="en-US" dirty="0"/>
          </a:p>
        </p:txBody>
      </p:sp>
      <p:graphicFrame>
        <p:nvGraphicFramePr>
          <p:cNvPr id="4" name="차트 3"/>
          <p:cNvGraphicFramePr/>
          <p:nvPr/>
        </p:nvGraphicFramePr>
        <p:xfrm>
          <a:off x="1331640" y="227687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66436" y="692697"/>
            <a:ext cx="8229600" cy="5618194"/>
          </a:xfrm>
        </p:spPr>
        <p:txBody>
          <a:bodyPr/>
          <a:lstStyle/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3-3. </a:t>
            </a:r>
            <a:r>
              <a:rPr lang="ko-KR" altLang="en-US" sz="2000" dirty="0" smtClean="0"/>
              <a:t>이용하는  시설에 만족하십니까</a:t>
            </a:r>
            <a:r>
              <a:rPr lang="en-US" altLang="ko-KR" sz="2000" dirty="0" smtClean="0"/>
              <a:t>?</a:t>
            </a:r>
          </a:p>
          <a:p>
            <a:pPr>
              <a:buNone/>
            </a:pPr>
            <a:r>
              <a:rPr lang="en-US" altLang="ko-KR" sz="2000" dirty="0" smtClean="0"/>
              <a:t>1)</a:t>
            </a:r>
            <a:r>
              <a:rPr lang="ko-KR" altLang="en-US" sz="2000" dirty="0" smtClean="0"/>
              <a:t>매우 그렇다                    </a:t>
            </a:r>
            <a:r>
              <a:rPr lang="en-US" altLang="ko-KR" sz="2000" dirty="0" smtClean="0"/>
              <a:t>2)</a:t>
            </a:r>
            <a:r>
              <a:rPr lang="ko-KR" altLang="en-US" sz="2000" dirty="0" smtClean="0"/>
              <a:t>그렇다                    </a:t>
            </a:r>
            <a:r>
              <a:rPr lang="en-US" altLang="ko-KR" sz="2000" dirty="0" smtClean="0"/>
              <a:t>3)</a:t>
            </a:r>
            <a:r>
              <a:rPr lang="ko-KR" altLang="en-US" sz="2000" dirty="0" smtClean="0"/>
              <a:t>보통이다   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4)</a:t>
            </a:r>
            <a:r>
              <a:rPr lang="ko-KR" altLang="en-US" sz="2000" dirty="0" smtClean="0"/>
              <a:t>그렇지 않다                 </a:t>
            </a:r>
            <a:r>
              <a:rPr lang="en-US" altLang="ko-KR" sz="2000" dirty="0" smtClean="0"/>
              <a:t>5)</a:t>
            </a:r>
            <a:r>
              <a:rPr lang="ko-KR" altLang="en-US" sz="2000" dirty="0" smtClean="0"/>
              <a:t>전혀 그렇지 않다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ko-KR" altLang="en-US" dirty="0"/>
          </a:p>
        </p:txBody>
      </p:sp>
      <p:graphicFrame>
        <p:nvGraphicFramePr>
          <p:cNvPr id="4" name="차트 3"/>
          <p:cNvGraphicFramePr/>
          <p:nvPr/>
        </p:nvGraphicFramePr>
        <p:xfrm>
          <a:off x="827584" y="2420888"/>
          <a:ext cx="660005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433467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3-4. </a:t>
            </a:r>
            <a:r>
              <a:rPr lang="ko-KR" altLang="en-US" sz="2000" dirty="0" smtClean="0"/>
              <a:t>귀하는 외국인력지원센터를 처음에 어떻게 알고 오셨습니까</a:t>
            </a:r>
            <a:r>
              <a:rPr lang="en-US" altLang="ko-KR" sz="2000" dirty="0" smtClean="0"/>
              <a:t>?</a:t>
            </a:r>
          </a:p>
          <a:p>
            <a:pPr>
              <a:buNone/>
            </a:pPr>
            <a:r>
              <a:rPr lang="en-US" altLang="ko-KR" sz="2000" dirty="0" smtClean="0"/>
              <a:t>1)</a:t>
            </a:r>
            <a:r>
              <a:rPr lang="ko-KR" altLang="en-US" sz="2000" dirty="0" smtClean="0"/>
              <a:t>동료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친구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가족 등 아는  사람                   </a:t>
            </a:r>
            <a:r>
              <a:rPr lang="en-US" altLang="ko-KR" sz="2000" dirty="0" smtClean="0"/>
              <a:t>2)</a:t>
            </a:r>
            <a:r>
              <a:rPr lang="ko-KR" altLang="en-US" sz="2000" dirty="0" smtClean="0"/>
              <a:t>다른 민간지원센터의 소개             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3)</a:t>
            </a:r>
            <a:r>
              <a:rPr lang="ko-KR" altLang="en-US" sz="2000" dirty="0" smtClean="0"/>
              <a:t>일반신문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방송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라디오                               </a:t>
            </a:r>
            <a:r>
              <a:rPr lang="en-US" altLang="ko-KR" sz="2000" dirty="0" smtClean="0"/>
              <a:t>4)</a:t>
            </a:r>
            <a:r>
              <a:rPr lang="ko-KR" altLang="en-US" sz="2000" dirty="0" smtClean="0"/>
              <a:t>인터넷 검색을 통해서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5)</a:t>
            </a:r>
            <a:r>
              <a:rPr lang="ko-KR" altLang="en-US" sz="2000" dirty="0" smtClean="0"/>
              <a:t>센터 </a:t>
            </a:r>
            <a:r>
              <a:rPr lang="ko-KR" altLang="en-US" sz="2000" dirty="0" err="1" smtClean="0"/>
              <a:t>리플릿</a:t>
            </a:r>
            <a:r>
              <a:rPr lang="ko-KR" altLang="en-US" sz="2000" dirty="0" smtClean="0"/>
              <a:t> 등 홍보 </a:t>
            </a:r>
            <a:r>
              <a:rPr lang="ko-KR" altLang="en-US" sz="2000" dirty="0" err="1" smtClean="0"/>
              <a:t>안내지를</a:t>
            </a:r>
            <a:r>
              <a:rPr lang="ko-KR" altLang="en-US" sz="2000" dirty="0" smtClean="0"/>
              <a:t> 통해서      </a:t>
            </a:r>
            <a:r>
              <a:rPr lang="en-US" altLang="ko-KR" sz="2000" dirty="0" smtClean="0"/>
              <a:t>6)</a:t>
            </a:r>
            <a:r>
              <a:rPr lang="ko-KR" altLang="en-US" sz="2000" dirty="0" smtClean="0"/>
              <a:t>기타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</p:txBody>
      </p:sp>
      <p:graphicFrame>
        <p:nvGraphicFramePr>
          <p:cNvPr id="4" name="차트 3"/>
          <p:cNvGraphicFramePr/>
          <p:nvPr/>
        </p:nvGraphicFramePr>
        <p:xfrm>
          <a:off x="827584" y="2708920"/>
          <a:ext cx="7416824" cy="3380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3-5. ‘</a:t>
            </a:r>
            <a:r>
              <a:rPr lang="ko-KR" altLang="en-US" sz="2000" dirty="0" smtClean="0"/>
              <a:t>외국인관련단체</a:t>
            </a:r>
            <a:r>
              <a:rPr lang="en-US" altLang="ko-KR" sz="2000" dirty="0" smtClean="0"/>
              <a:t>’</a:t>
            </a:r>
            <a:r>
              <a:rPr lang="ko-KR" altLang="en-US" sz="2000" dirty="0" smtClean="0"/>
              <a:t>의  정보를  어떻게  접하십니까  </a:t>
            </a:r>
            <a:r>
              <a:rPr lang="en-US" altLang="ko-KR" sz="2000" dirty="0" smtClean="0"/>
              <a:t>?</a:t>
            </a:r>
          </a:p>
          <a:p>
            <a:pPr>
              <a:buNone/>
            </a:pPr>
            <a:r>
              <a:rPr lang="en-US" altLang="ko-KR" sz="2000" dirty="0" smtClean="0"/>
              <a:t>1)</a:t>
            </a:r>
            <a:r>
              <a:rPr lang="ko-KR" altLang="en-US" sz="2000" dirty="0" smtClean="0"/>
              <a:t>동료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친구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가족 등 아는  사람  </a:t>
            </a:r>
            <a:r>
              <a:rPr lang="en-US" altLang="ko-KR" sz="2000" dirty="0" smtClean="0"/>
              <a:t>2)</a:t>
            </a:r>
            <a:r>
              <a:rPr lang="ko-KR" altLang="en-US" sz="2000" dirty="0" smtClean="0"/>
              <a:t>다른 민간지원센터의 소개             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3)</a:t>
            </a:r>
            <a:r>
              <a:rPr lang="ko-KR" altLang="en-US" sz="2000" dirty="0" smtClean="0"/>
              <a:t>일반신문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방송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라디오              </a:t>
            </a:r>
            <a:r>
              <a:rPr lang="en-US" altLang="ko-KR" sz="2000" dirty="0" smtClean="0"/>
              <a:t>4)</a:t>
            </a:r>
            <a:r>
              <a:rPr lang="ko-KR" altLang="en-US" sz="2000" dirty="0" smtClean="0"/>
              <a:t>인터넷 검색을 통해서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5)</a:t>
            </a:r>
            <a:r>
              <a:rPr lang="ko-KR" altLang="en-US" sz="2000" dirty="0" smtClean="0"/>
              <a:t>지하철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버스</a:t>
            </a:r>
            <a:r>
              <a:rPr lang="en-US" altLang="ko-KR" sz="2000" dirty="0" smtClean="0"/>
              <a:t>) </a:t>
            </a:r>
            <a:r>
              <a:rPr lang="ko-KR" altLang="en-US" sz="2000" dirty="0" smtClean="0"/>
              <a:t>광고를 통해서     </a:t>
            </a:r>
            <a:r>
              <a:rPr lang="en-US" altLang="ko-KR" sz="2000" dirty="0" smtClean="0"/>
              <a:t>6)</a:t>
            </a:r>
            <a:r>
              <a:rPr lang="ko-KR" altLang="en-US" sz="2000" dirty="0" smtClean="0"/>
              <a:t>센터 </a:t>
            </a:r>
            <a:r>
              <a:rPr lang="ko-KR" altLang="en-US" sz="2000" dirty="0" err="1" smtClean="0"/>
              <a:t>리플릿</a:t>
            </a:r>
            <a:r>
              <a:rPr lang="ko-KR" altLang="en-US" sz="2000" dirty="0" smtClean="0"/>
              <a:t> 등 홍보 </a:t>
            </a:r>
            <a:r>
              <a:rPr lang="ko-KR" altLang="en-US" sz="2000" dirty="0" err="1" smtClean="0"/>
              <a:t>안내지를</a:t>
            </a:r>
            <a:r>
              <a:rPr lang="ko-KR" altLang="en-US" sz="2000" dirty="0" smtClean="0"/>
              <a:t> 통해서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7)</a:t>
            </a:r>
            <a:r>
              <a:rPr lang="ko-KR" altLang="en-US" sz="2000" dirty="0" smtClean="0"/>
              <a:t>기타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>
              <a:buNone/>
            </a:pPr>
            <a:endParaRPr lang="ko-KR" altLang="en-US" dirty="0"/>
          </a:p>
        </p:txBody>
      </p:sp>
      <p:graphicFrame>
        <p:nvGraphicFramePr>
          <p:cNvPr id="4" name="차트 3"/>
          <p:cNvGraphicFramePr/>
          <p:nvPr/>
        </p:nvGraphicFramePr>
        <p:xfrm>
          <a:off x="1187624" y="2780928"/>
          <a:ext cx="6096000" cy="347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936104" cy="877598"/>
          </a:xfrm>
          <a:prstGeom prst="rect">
            <a:avLst/>
          </a:prstGeom>
          <a:noFill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61662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buNone/>
            </a:pPr>
            <a:r>
              <a:rPr lang="en-US" altLang="ko-KR" dirty="0" smtClean="0"/>
              <a:t>            </a:t>
            </a:r>
          </a:p>
          <a:p>
            <a:pPr>
              <a:buNone/>
            </a:pPr>
            <a:r>
              <a:rPr lang="en-US" altLang="ko-KR" sz="3500" dirty="0" smtClean="0">
                <a:solidFill>
                  <a:schemeClr val="tx1"/>
                </a:solidFill>
              </a:rPr>
              <a:t>          1. </a:t>
            </a:r>
            <a:r>
              <a:rPr lang="ko-KR" altLang="en-US" sz="3500" dirty="0" err="1" smtClean="0">
                <a:solidFill>
                  <a:schemeClr val="tx1"/>
                </a:solidFill>
              </a:rPr>
              <a:t>설문자</a:t>
            </a:r>
            <a:r>
              <a:rPr lang="ko-KR" altLang="en-US" sz="3500" dirty="0" smtClean="0">
                <a:solidFill>
                  <a:schemeClr val="tx1"/>
                </a:solidFill>
              </a:rPr>
              <a:t> 기본정보</a:t>
            </a:r>
            <a:endParaRPr lang="en-US" altLang="ko-KR" sz="35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ko-KR" sz="2000" dirty="0" smtClean="0"/>
              <a:t> </a:t>
            </a:r>
          </a:p>
          <a:p>
            <a:pPr>
              <a:buNone/>
            </a:pPr>
            <a:r>
              <a:rPr lang="en-US" altLang="ko-KR" sz="2000" dirty="0" smtClean="0"/>
              <a:t>1-1. </a:t>
            </a:r>
            <a:r>
              <a:rPr lang="ko-KR" altLang="en-US" sz="2000" dirty="0" smtClean="0"/>
              <a:t>귀하의 연령은</a:t>
            </a:r>
            <a:r>
              <a:rPr lang="en-US" altLang="ko-KR" sz="2000" dirty="0" smtClean="0"/>
              <a:t>?</a:t>
            </a:r>
          </a:p>
          <a:p>
            <a:pPr>
              <a:buNone/>
            </a:pPr>
            <a:r>
              <a:rPr lang="en-US" altLang="ko-KR" sz="2000" dirty="0" smtClean="0"/>
              <a:t> 1)10</a:t>
            </a:r>
            <a:r>
              <a:rPr lang="ko-KR" altLang="en-US" sz="2000" dirty="0" smtClean="0"/>
              <a:t>대  </a:t>
            </a:r>
            <a:r>
              <a:rPr lang="en-US" altLang="ko-KR" sz="2000" dirty="0" smtClean="0"/>
              <a:t>       2)20</a:t>
            </a:r>
            <a:r>
              <a:rPr lang="ko-KR" altLang="en-US" sz="2000" dirty="0" smtClean="0"/>
              <a:t>대         </a:t>
            </a:r>
            <a:r>
              <a:rPr lang="en-US" altLang="ko-KR" sz="2000" dirty="0" smtClean="0"/>
              <a:t>3)30</a:t>
            </a:r>
            <a:r>
              <a:rPr lang="ko-KR" altLang="en-US" sz="2000" dirty="0" smtClean="0"/>
              <a:t>대</a:t>
            </a:r>
            <a:r>
              <a:rPr lang="en-US" altLang="ko-KR" sz="2000" dirty="0" smtClean="0"/>
              <a:t>         4)40</a:t>
            </a:r>
            <a:r>
              <a:rPr lang="ko-KR" altLang="en-US" sz="2000" dirty="0" smtClean="0"/>
              <a:t>대</a:t>
            </a:r>
            <a:r>
              <a:rPr lang="en-US" altLang="ko-KR" sz="2000" dirty="0" smtClean="0"/>
              <a:t>          5)50</a:t>
            </a:r>
            <a:r>
              <a:rPr lang="ko-KR" altLang="en-US" sz="2000" dirty="0" smtClean="0"/>
              <a:t>대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</p:txBody>
      </p:sp>
      <p:graphicFrame>
        <p:nvGraphicFramePr>
          <p:cNvPr id="5" name="차트 4"/>
          <p:cNvGraphicFramePr/>
          <p:nvPr/>
        </p:nvGraphicFramePr>
        <p:xfrm>
          <a:off x="611560" y="2564904"/>
          <a:ext cx="684076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>
        <p:bldAsOne/>
      </p:bldGraphic>
      <p:bldGraphic spid="5" grpId="2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3-6. </a:t>
            </a:r>
            <a:r>
              <a:rPr lang="ko-KR" altLang="en-US" sz="2000" dirty="0" smtClean="0"/>
              <a:t>본 센터에 대한 매체를 보신 적이 있습니까</a:t>
            </a:r>
            <a:r>
              <a:rPr lang="en-US" altLang="ko-KR" sz="2000" dirty="0" smtClean="0"/>
              <a:t>?</a:t>
            </a:r>
          </a:p>
          <a:p>
            <a:pPr>
              <a:buNone/>
            </a:pPr>
            <a:r>
              <a:rPr lang="en-US" altLang="ko-KR" sz="2000" dirty="0" smtClean="0"/>
              <a:t>1)</a:t>
            </a:r>
            <a:r>
              <a:rPr lang="ko-KR" altLang="en-US" sz="2000" dirty="0" smtClean="0"/>
              <a:t>홈페이지                     </a:t>
            </a:r>
            <a:r>
              <a:rPr lang="en-US" altLang="ko-KR" sz="2000" dirty="0" smtClean="0"/>
              <a:t>2)</a:t>
            </a:r>
            <a:r>
              <a:rPr lang="ko-KR" altLang="en-US" sz="2000" dirty="0" smtClean="0"/>
              <a:t>라디오 방송</a:t>
            </a:r>
            <a:r>
              <a:rPr lang="en-US" altLang="ko-KR" sz="2000" dirty="0" smtClean="0"/>
              <a:t>            3)</a:t>
            </a:r>
            <a:r>
              <a:rPr lang="ko-KR" altLang="en-US" sz="2000" dirty="0" smtClean="0"/>
              <a:t>인터넷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신문기사            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4)</a:t>
            </a:r>
            <a:r>
              <a:rPr lang="ko-KR" altLang="en-US" sz="2000" dirty="0" smtClean="0"/>
              <a:t>다국어 잡지</a:t>
            </a:r>
            <a:r>
              <a:rPr lang="en-US" altLang="ko-KR" sz="2000" dirty="0" smtClean="0"/>
              <a:t>                5)</a:t>
            </a:r>
            <a:r>
              <a:rPr lang="ko-KR" altLang="en-US" sz="2000" dirty="0" smtClean="0"/>
              <a:t>본 적 없다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ko-KR" altLang="en-US" sz="2000" dirty="0"/>
          </a:p>
        </p:txBody>
      </p:sp>
      <p:graphicFrame>
        <p:nvGraphicFramePr>
          <p:cNvPr id="4" name="차트 3"/>
          <p:cNvGraphicFramePr/>
          <p:nvPr/>
        </p:nvGraphicFramePr>
        <p:xfrm>
          <a:off x="971600" y="2420888"/>
          <a:ext cx="727280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만족도조사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8352928" cy="536098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만족도조사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8424936" cy="5289451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만족도조사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352928" cy="521811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만족도조사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424936" cy="524604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6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감사합니다</a:t>
            </a:r>
            <a:endParaRPr lang="ko-KR" altLang="en-US" sz="6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84984"/>
            <a:ext cx="698477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500" dirty="0" smtClean="0"/>
              <a:t> </a:t>
            </a:r>
            <a:r>
              <a:rPr lang="en-US" altLang="ko-KR" sz="2000" dirty="0" smtClean="0"/>
              <a:t>1-2. </a:t>
            </a:r>
            <a:r>
              <a:rPr lang="ko-KR" altLang="en-US" sz="2000" dirty="0" smtClean="0"/>
              <a:t>귀하의 성별은 무엇입니까</a:t>
            </a:r>
            <a:r>
              <a:rPr lang="en-US" altLang="ko-KR" sz="2000" dirty="0" smtClean="0"/>
              <a:t>?</a:t>
            </a:r>
          </a:p>
          <a:p>
            <a:pPr>
              <a:buNone/>
            </a:pPr>
            <a:r>
              <a:rPr lang="en-US" altLang="ko-KR" sz="2000" dirty="0" smtClean="0"/>
              <a:t> 1) </a:t>
            </a:r>
            <a:r>
              <a:rPr lang="ko-KR" altLang="en-US" sz="2000" dirty="0" smtClean="0"/>
              <a:t>남자                   </a:t>
            </a:r>
            <a:r>
              <a:rPr lang="en-US" altLang="ko-KR" sz="2000" dirty="0" smtClean="0"/>
              <a:t>2)</a:t>
            </a:r>
            <a:r>
              <a:rPr lang="ko-KR" altLang="en-US" sz="2000" dirty="0" smtClean="0"/>
              <a:t>여자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</a:t>
            </a:r>
          </a:p>
          <a:p>
            <a:pPr>
              <a:buNone/>
            </a:pPr>
            <a:r>
              <a:rPr lang="en-US" altLang="ko-KR" sz="2000" dirty="0" smtClean="0"/>
              <a:t>1-3. </a:t>
            </a:r>
            <a:r>
              <a:rPr lang="ko-KR" altLang="en-US" sz="2000" dirty="0" smtClean="0"/>
              <a:t>한국에서의 체류기간은</a:t>
            </a:r>
            <a:r>
              <a:rPr lang="en-US" altLang="ko-KR" sz="2000" dirty="0" smtClean="0"/>
              <a:t>?</a:t>
            </a:r>
          </a:p>
          <a:p>
            <a:pPr>
              <a:buNone/>
            </a:pPr>
            <a:r>
              <a:rPr lang="en-US" altLang="ko-KR" sz="2000" dirty="0" smtClean="0"/>
              <a:t> 1) 1</a:t>
            </a:r>
            <a:r>
              <a:rPr lang="ko-KR" altLang="en-US" sz="2000" dirty="0" err="1" smtClean="0"/>
              <a:t>년이하</a:t>
            </a:r>
            <a:r>
              <a:rPr lang="ko-KR" altLang="en-US" sz="2000" dirty="0" smtClean="0"/>
              <a:t>     </a:t>
            </a:r>
            <a:r>
              <a:rPr lang="en-US" altLang="ko-KR" sz="2000" dirty="0" smtClean="0"/>
              <a:t>2) 1</a:t>
            </a:r>
            <a:r>
              <a:rPr lang="ko-KR" altLang="en-US" sz="2000" dirty="0" smtClean="0"/>
              <a:t>년</a:t>
            </a:r>
            <a:r>
              <a:rPr lang="en-US" altLang="ko-KR" sz="2000" dirty="0" smtClean="0"/>
              <a:t>~3</a:t>
            </a:r>
            <a:r>
              <a:rPr lang="ko-KR" altLang="en-US" sz="2000" dirty="0" smtClean="0"/>
              <a:t>년     </a:t>
            </a:r>
            <a:r>
              <a:rPr lang="en-US" altLang="ko-KR" sz="2000" dirty="0" smtClean="0"/>
              <a:t>3) 3</a:t>
            </a:r>
            <a:r>
              <a:rPr lang="ko-KR" altLang="en-US" sz="2000" dirty="0" smtClean="0"/>
              <a:t>년</a:t>
            </a:r>
            <a:r>
              <a:rPr lang="en-US" altLang="ko-KR" sz="2000" dirty="0" smtClean="0"/>
              <a:t>~5</a:t>
            </a:r>
            <a:r>
              <a:rPr lang="ko-KR" altLang="en-US" sz="2000" dirty="0" smtClean="0"/>
              <a:t>년     </a:t>
            </a:r>
            <a:r>
              <a:rPr lang="en-US" altLang="ko-KR" sz="2000" dirty="0" smtClean="0"/>
              <a:t>4)5</a:t>
            </a:r>
            <a:r>
              <a:rPr lang="ko-KR" altLang="en-US" sz="2000" dirty="0" smtClean="0"/>
              <a:t>년</a:t>
            </a:r>
            <a:r>
              <a:rPr lang="en-US" altLang="ko-KR" sz="2000" dirty="0" smtClean="0"/>
              <a:t>~7</a:t>
            </a:r>
            <a:r>
              <a:rPr lang="ko-KR" altLang="en-US" sz="2000" dirty="0" smtClean="0"/>
              <a:t>년    </a:t>
            </a:r>
            <a:r>
              <a:rPr lang="en-US" altLang="ko-KR" sz="2000" dirty="0" smtClean="0"/>
              <a:t>5)7</a:t>
            </a:r>
            <a:r>
              <a:rPr lang="ko-KR" altLang="en-US" sz="2000" dirty="0" err="1" smtClean="0"/>
              <a:t>년이상</a:t>
            </a:r>
            <a:endParaRPr lang="en-US" altLang="ko-KR" sz="2000" dirty="0" smtClean="0"/>
          </a:p>
          <a:p>
            <a:pPr>
              <a:buNone/>
            </a:pPr>
            <a:endParaRPr lang="ko-KR" altLang="en-US" sz="2000" dirty="0"/>
          </a:p>
        </p:txBody>
      </p:sp>
      <p:graphicFrame>
        <p:nvGraphicFramePr>
          <p:cNvPr id="4" name="차트 3"/>
          <p:cNvGraphicFramePr/>
          <p:nvPr/>
        </p:nvGraphicFramePr>
        <p:xfrm>
          <a:off x="1691680" y="1556792"/>
          <a:ext cx="4896544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차트 4"/>
          <p:cNvGraphicFramePr/>
          <p:nvPr/>
        </p:nvGraphicFramePr>
        <p:xfrm>
          <a:off x="1259632" y="4149080"/>
          <a:ext cx="6096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36098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2500" dirty="0" smtClean="0"/>
          </a:p>
          <a:p>
            <a:pPr>
              <a:buNone/>
            </a:pPr>
            <a:r>
              <a:rPr lang="en-US" altLang="ko-KR" sz="2000" dirty="0" smtClean="0"/>
              <a:t>1-4. </a:t>
            </a:r>
            <a:r>
              <a:rPr lang="ko-KR" altLang="en-US" sz="2000" dirty="0" smtClean="0"/>
              <a:t>귀하의  국적은</a:t>
            </a:r>
            <a:r>
              <a:rPr lang="en-US" altLang="ko-KR" sz="2000" dirty="0" smtClean="0"/>
              <a:t>?</a:t>
            </a:r>
          </a:p>
          <a:p>
            <a:pPr>
              <a:buNone/>
            </a:pPr>
            <a:r>
              <a:rPr lang="en-US" altLang="ko-KR" sz="2000" dirty="0" smtClean="0"/>
              <a:t> 1) </a:t>
            </a:r>
            <a:r>
              <a:rPr lang="ko-KR" altLang="en-US" sz="2000" dirty="0" smtClean="0"/>
              <a:t>중국         </a:t>
            </a:r>
            <a:r>
              <a:rPr lang="en-US" altLang="ko-KR" sz="2000" dirty="0" smtClean="0"/>
              <a:t>2)</a:t>
            </a:r>
            <a:r>
              <a:rPr lang="ko-KR" altLang="en-US" sz="2000" dirty="0" smtClean="0"/>
              <a:t>베트남       </a:t>
            </a:r>
            <a:r>
              <a:rPr lang="en-US" altLang="ko-KR" sz="2000" dirty="0" smtClean="0"/>
              <a:t>3)</a:t>
            </a:r>
            <a:r>
              <a:rPr lang="ko-KR" altLang="en-US" sz="2000" dirty="0" smtClean="0"/>
              <a:t>인도네시아       </a:t>
            </a:r>
            <a:r>
              <a:rPr lang="en-US" altLang="ko-KR" sz="2000" dirty="0" smtClean="0"/>
              <a:t>4)</a:t>
            </a:r>
            <a:r>
              <a:rPr lang="ko-KR" altLang="en-US" sz="2000" dirty="0" smtClean="0"/>
              <a:t>필리핀     </a:t>
            </a:r>
            <a:r>
              <a:rPr lang="en-US" altLang="ko-KR" sz="2000" dirty="0" smtClean="0"/>
              <a:t>5)</a:t>
            </a:r>
            <a:r>
              <a:rPr lang="ko-KR" altLang="en-US" sz="2000" dirty="0" smtClean="0"/>
              <a:t>네팔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6) </a:t>
            </a:r>
            <a:r>
              <a:rPr lang="ko-KR" altLang="en-US" sz="2000" dirty="0" smtClean="0"/>
              <a:t>캄보디아   </a:t>
            </a:r>
            <a:r>
              <a:rPr lang="en-US" altLang="ko-KR" sz="2000" dirty="0" smtClean="0"/>
              <a:t>7) </a:t>
            </a:r>
            <a:r>
              <a:rPr lang="ko-KR" altLang="en-US" sz="2000" dirty="0" smtClean="0"/>
              <a:t>파키스탄    </a:t>
            </a:r>
            <a:r>
              <a:rPr lang="en-US" altLang="ko-KR" sz="2000" dirty="0" smtClean="0"/>
              <a:t>8)</a:t>
            </a:r>
            <a:r>
              <a:rPr lang="ko-KR" altLang="en-US" sz="2000" dirty="0" smtClean="0"/>
              <a:t>우즈베키스탄    </a:t>
            </a:r>
            <a:r>
              <a:rPr lang="en-US" altLang="ko-KR" sz="2000" dirty="0" smtClean="0"/>
              <a:t>9)</a:t>
            </a:r>
            <a:r>
              <a:rPr lang="ko-KR" altLang="en-US" sz="2000" dirty="0" smtClean="0"/>
              <a:t>몽골       </a:t>
            </a:r>
            <a:r>
              <a:rPr lang="en-US" altLang="ko-KR" sz="2000" dirty="0" smtClean="0"/>
              <a:t>10)</a:t>
            </a:r>
            <a:r>
              <a:rPr lang="ko-KR" altLang="en-US" sz="2000" dirty="0" smtClean="0"/>
              <a:t>기타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</a:t>
            </a:r>
          </a:p>
          <a:p>
            <a:pPr>
              <a:buNone/>
            </a:pPr>
            <a:endParaRPr lang="en-US" altLang="ko-KR" sz="1500" dirty="0" smtClean="0"/>
          </a:p>
        </p:txBody>
      </p:sp>
      <p:graphicFrame>
        <p:nvGraphicFramePr>
          <p:cNvPr id="5" name="차트 4"/>
          <p:cNvGraphicFramePr/>
          <p:nvPr/>
        </p:nvGraphicFramePr>
        <p:xfrm>
          <a:off x="539552" y="2420888"/>
          <a:ext cx="813690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1-5. </a:t>
            </a:r>
            <a:r>
              <a:rPr lang="ko-KR" altLang="en-US" sz="2000" dirty="0" smtClean="0"/>
              <a:t>귀하의  본국  학교  교육 연수는</a:t>
            </a:r>
            <a:r>
              <a:rPr lang="en-US" altLang="ko-KR" sz="2000" dirty="0" smtClean="0"/>
              <a:t>?</a:t>
            </a:r>
          </a:p>
          <a:p>
            <a:pPr>
              <a:buNone/>
            </a:pPr>
            <a:r>
              <a:rPr lang="en-US" altLang="ko-KR" sz="2000" dirty="0" smtClean="0"/>
              <a:t> 1) 3</a:t>
            </a:r>
            <a:r>
              <a:rPr lang="ko-KR" altLang="en-US" sz="2000" dirty="0" err="1" smtClean="0"/>
              <a:t>년이하</a:t>
            </a:r>
            <a:r>
              <a:rPr lang="ko-KR" altLang="en-US" sz="2000" dirty="0" smtClean="0"/>
              <a:t>     </a:t>
            </a:r>
            <a:r>
              <a:rPr lang="en-US" altLang="ko-KR" sz="2000" dirty="0" smtClean="0"/>
              <a:t>2)3</a:t>
            </a:r>
            <a:r>
              <a:rPr lang="ko-KR" altLang="en-US" sz="2000" dirty="0" smtClean="0"/>
              <a:t>년</a:t>
            </a:r>
            <a:r>
              <a:rPr lang="en-US" altLang="ko-KR" sz="2000" dirty="0" smtClean="0"/>
              <a:t>~6</a:t>
            </a:r>
            <a:r>
              <a:rPr lang="ko-KR" altLang="en-US" sz="2000" dirty="0" smtClean="0"/>
              <a:t>년    </a:t>
            </a:r>
            <a:r>
              <a:rPr lang="en-US" altLang="ko-KR" sz="2000" dirty="0" smtClean="0"/>
              <a:t>3)6</a:t>
            </a:r>
            <a:r>
              <a:rPr lang="ko-KR" altLang="en-US" sz="2000" dirty="0" smtClean="0"/>
              <a:t>년</a:t>
            </a:r>
            <a:r>
              <a:rPr lang="en-US" altLang="ko-KR" sz="2000" dirty="0" smtClean="0"/>
              <a:t>~9</a:t>
            </a:r>
            <a:r>
              <a:rPr lang="ko-KR" altLang="en-US" sz="2000" dirty="0" smtClean="0"/>
              <a:t>년    </a:t>
            </a:r>
            <a:r>
              <a:rPr lang="en-US" altLang="ko-KR" sz="2000" dirty="0" smtClean="0"/>
              <a:t>4)9</a:t>
            </a:r>
            <a:r>
              <a:rPr lang="ko-KR" altLang="en-US" sz="2000" dirty="0" smtClean="0"/>
              <a:t>년</a:t>
            </a:r>
            <a:r>
              <a:rPr lang="en-US" altLang="ko-KR" sz="2000" dirty="0" smtClean="0"/>
              <a:t>~12</a:t>
            </a:r>
            <a:r>
              <a:rPr lang="ko-KR" altLang="en-US" sz="2000" dirty="0" smtClean="0"/>
              <a:t>년    </a:t>
            </a:r>
            <a:r>
              <a:rPr lang="en-US" altLang="ko-KR" sz="2000" dirty="0" smtClean="0"/>
              <a:t>5)12</a:t>
            </a:r>
            <a:r>
              <a:rPr lang="ko-KR" altLang="en-US" sz="2000" dirty="0" smtClean="0"/>
              <a:t>년 이상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dirty="0" smtClean="0"/>
          </a:p>
          <a:p>
            <a:endParaRPr lang="ko-KR" altLang="en-US" dirty="0"/>
          </a:p>
        </p:txBody>
      </p:sp>
      <p:graphicFrame>
        <p:nvGraphicFramePr>
          <p:cNvPr id="4" name="차트 3"/>
          <p:cNvGraphicFramePr/>
          <p:nvPr/>
        </p:nvGraphicFramePr>
        <p:xfrm>
          <a:off x="971600" y="2276872"/>
          <a:ext cx="662473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1-6. </a:t>
            </a:r>
            <a:r>
              <a:rPr lang="ko-KR" altLang="en-US" sz="2000" dirty="0" smtClean="0"/>
              <a:t>귀하가 본국에 속해 있던 </a:t>
            </a:r>
            <a:r>
              <a:rPr lang="ko-KR" altLang="en-US" sz="2000" dirty="0" err="1" smtClean="0"/>
              <a:t>직업군은</a:t>
            </a:r>
            <a:r>
              <a:rPr lang="en-US" altLang="ko-KR" sz="2000" dirty="0" smtClean="0"/>
              <a:t>?</a:t>
            </a:r>
          </a:p>
          <a:p>
            <a:pPr>
              <a:buNone/>
            </a:pPr>
            <a:r>
              <a:rPr lang="en-US" altLang="ko-KR" sz="2000" dirty="0" smtClean="0"/>
              <a:t>1)</a:t>
            </a:r>
            <a:r>
              <a:rPr lang="ko-KR" altLang="en-US" sz="2000" dirty="0" smtClean="0"/>
              <a:t>관리직         </a:t>
            </a:r>
            <a:r>
              <a:rPr lang="en-US" altLang="ko-KR" sz="2000" dirty="0" smtClean="0"/>
              <a:t>2)</a:t>
            </a:r>
            <a:r>
              <a:rPr lang="ko-KR" altLang="en-US" sz="2000" dirty="0" smtClean="0"/>
              <a:t>전문직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기술직         </a:t>
            </a:r>
            <a:r>
              <a:rPr lang="en-US" altLang="ko-KR" sz="2000" dirty="0" smtClean="0"/>
              <a:t>3)</a:t>
            </a:r>
            <a:r>
              <a:rPr lang="ko-KR" altLang="en-US" sz="2000" dirty="0" smtClean="0"/>
              <a:t>사무직         </a:t>
            </a:r>
            <a:r>
              <a:rPr lang="en-US" altLang="ko-KR" sz="2000" dirty="0" smtClean="0"/>
              <a:t>4)</a:t>
            </a:r>
            <a:r>
              <a:rPr lang="ko-KR" altLang="en-US" sz="2000" dirty="0" smtClean="0"/>
              <a:t>서비스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판매직    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5)</a:t>
            </a:r>
            <a:r>
              <a:rPr lang="ko-KR" altLang="en-US" sz="2000" dirty="0" smtClean="0"/>
              <a:t>농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축산 </a:t>
            </a:r>
            <a:r>
              <a:rPr lang="ko-KR" altLang="en-US" sz="2000" dirty="0" err="1" smtClean="0"/>
              <a:t>어업직</a:t>
            </a:r>
            <a:r>
              <a:rPr lang="ko-KR" altLang="en-US" sz="2000" dirty="0" smtClean="0"/>
              <a:t>     </a:t>
            </a:r>
            <a:r>
              <a:rPr lang="en-US" altLang="ko-KR" sz="2000" dirty="0" smtClean="0"/>
              <a:t>6)</a:t>
            </a:r>
            <a:r>
              <a:rPr lang="ko-KR" altLang="en-US" sz="2000" dirty="0" smtClean="0"/>
              <a:t>기능직     </a:t>
            </a:r>
            <a:r>
              <a:rPr lang="en-US" altLang="ko-KR" sz="2000" dirty="0" smtClean="0"/>
              <a:t>7)</a:t>
            </a:r>
            <a:r>
              <a:rPr lang="ko-KR" altLang="en-US" sz="2000" dirty="0" smtClean="0"/>
              <a:t>단순기능직       </a:t>
            </a:r>
            <a:r>
              <a:rPr lang="en-US" altLang="ko-KR" sz="2000" dirty="0" smtClean="0"/>
              <a:t>8)</a:t>
            </a:r>
            <a:r>
              <a:rPr lang="ko-KR" altLang="en-US" sz="2000" dirty="0" smtClean="0"/>
              <a:t>가사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주부</a:t>
            </a:r>
            <a:r>
              <a:rPr lang="en-US" altLang="ko-KR" sz="2000" dirty="0" smtClean="0"/>
              <a:t>)/</a:t>
            </a:r>
            <a:r>
              <a:rPr lang="ko-KR" altLang="en-US" sz="2000" dirty="0" smtClean="0"/>
              <a:t>무직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9)</a:t>
            </a:r>
            <a:r>
              <a:rPr lang="ko-KR" altLang="en-US" sz="2000" dirty="0" smtClean="0"/>
              <a:t>학생         </a:t>
            </a:r>
            <a:r>
              <a:rPr lang="en-US" altLang="ko-KR" sz="2000" dirty="0" smtClean="0"/>
              <a:t>10)</a:t>
            </a:r>
            <a:r>
              <a:rPr lang="ko-KR" altLang="en-US" sz="2000" dirty="0" smtClean="0"/>
              <a:t>기타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</p:txBody>
      </p:sp>
      <p:graphicFrame>
        <p:nvGraphicFramePr>
          <p:cNvPr id="4" name="차트 3"/>
          <p:cNvGraphicFramePr/>
          <p:nvPr/>
        </p:nvGraphicFramePr>
        <p:xfrm>
          <a:off x="1043608" y="2492896"/>
          <a:ext cx="669674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289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3500" dirty="0" smtClean="0">
                <a:solidFill>
                  <a:schemeClr val="tx1"/>
                </a:solidFill>
                <a:latin typeface="+mj-ea"/>
              </a:rPr>
              <a:t>      </a:t>
            </a:r>
            <a:r>
              <a:rPr lang="en-US" altLang="ko-KR" sz="3500" dirty="0" smtClean="0">
                <a:solidFill>
                  <a:schemeClr val="tx1"/>
                </a:solidFill>
                <a:latin typeface="+mn-ea"/>
              </a:rPr>
              <a:t>2.</a:t>
            </a:r>
            <a:r>
              <a:rPr lang="ko-KR" altLang="en-US" sz="3500" dirty="0" smtClean="0">
                <a:solidFill>
                  <a:schemeClr val="tx1"/>
                </a:solidFill>
                <a:latin typeface="+mn-ea"/>
              </a:rPr>
              <a:t>상담</a:t>
            </a:r>
            <a:r>
              <a:rPr lang="en-US" altLang="ko-KR" sz="3500" dirty="0" smtClean="0">
                <a:solidFill>
                  <a:schemeClr val="tx1"/>
                </a:solidFill>
                <a:latin typeface="+mn-ea"/>
              </a:rPr>
              <a:t>•</a:t>
            </a:r>
            <a:r>
              <a:rPr lang="ko-KR" altLang="en-US" sz="3500" dirty="0" smtClean="0">
                <a:solidFill>
                  <a:schemeClr val="tx1"/>
                </a:solidFill>
                <a:latin typeface="+mn-ea"/>
              </a:rPr>
              <a:t>교육프로그램 분야</a:t>
            </a:r>
            <a:endParaRPr lang="en-US" altLang="ko-KR" sz="3500" dirty="0" smtClean="0">
              <a:solidFill>
                <a:schemeClr val="tx1"/>
              </a:solidFill>
              <a:latin typeface="+mn-ea"/>
            </a:endParaRPr>
          </a:p>
          <a:p>
            <a:pPr>
              <a:buNone/>
            </a:pPr>
            <a:r>
              <a:rPr lang="en-US" altLang="ko-KR" sz="2000" dirty="0" smtClean="0">
                <a:solidFill>
                  <a:schemeClr val="tx1"/>
                </a:solidFill>
                <a:latin typeface="+mn-ea"/>
              </a:rPr>
              <a:t>          </a:t>
            </a:r>
            <a:r>
              <a:rPr lang="en-US" altLang="ko-KR" sz="2000" dirty="0" smtClean="0">
                <a:solidFill>
                  <a:schemeClr val="tx1"/>
                </a:solidFill>
                <a:latin typeface="굴림체"/>
                <a:ea typeface="굴림체"/>
              </a:rPr>
              <a:t>※</a:t>
            </a:r>
            <a:r>
              <a:rPr lang="ko-KR" altLang="en-US" sz="2000" dirty="0" smtClean="0">
                <a:solidFill>
                  <a:schemeClr val="tx1"/>
                </a:solidFill>
                <a:latin typeface="굴림체"/>
                <a:ea typeface="굴림체"/>
              </a:rPr>
              <a:t>상담 받은 경험이 있는 사람만 응답</a:t>
            </a:r>
            <a:r>
              <a:rPr lang="en-US" altLang="ko-KR" sz="2000" dirty="0" smtClean="0">
                <a:solidFill>
                  <a:schemeClr val="tx1"/>
                </a:solidFill>
                <a:latin typeface="굴림체"/>
                <a:ea typeface="굴림체"/>
              </a:rPr>
              <a:t>(2-1~2-3)</a:t>
            </a:r>
            <a:endParaRPr lang="en-US" altLang="ko-KR" sz="2000" dirty="0" smtClean="0">
              <a:solidFill>
                <a:schemeClr val="tx1"/>
              </a:solidFill>
              <a:latin typeface="+mn-ea"/>
            </a:endParaRPr>
          </a:p>
          <a:p>
            <a:pPr>
              <a:buNone/>
            </a:pPr>
            <a:endParaRPr lang="en-US" altLang="ko-KR" sz="1000" dirty="0" smtClean="0"/>
          </a:p>
          <a:p>
            <a:pPr>
              <a:buNone/>
            </a:pPr>
            <a:r>
              <a:rPr lang="en-US" altLang="ko-KR" sz="2000" dirty="0" smtClean="0"/>
              <a:t>2-1. </a:t>
            </a:r>
            <a:r>
              <a:rPr lang="ko-KR" altLang="en-US" sz="2000" dirty="0" smtClean="0"/>
              <a:t>귀하가 받은 상담은 무엇입니까</a:t>
            </a:r>
            <a:r>
              <a:rPr lang="en-US" altLang="ko-KR" sz="2000" dirty="0" smtClean="0"/>
              <a:t>?(</a:t>
            </a:r>
            <a:r>
              <a:rPr lang="ko-KR" altLang="en-US" sz="2000" dirty="0" smtClean="0"/>
              <a:t>복수응답가능</a:t>
            </a:r>
            <a:r>
              <a:rPr lang="en-US" altLang="ko-KR" sz="2000" dirty="0" smtClean="0"/>
              <a:t>)</a:t>
            </a:r>
          </a:p>
          <a:p>
            <a:pPr>
              <a:buNone/>
            </a:pPr>
            <a:r>
              <a:rPr lang="en-US" altLang="ko-KR" sz="2000" dirty="0" smtClean="0"/>
              <a:t>1)</a:t>
            </a:r>
            <a:r>
              <a:rPr lang="ko-KR" altLang="en-US" sz="2000" dirty="0" smtClean="0"/>
              <a:t>임금      </a:t>
            </a:r>
            <a:r>
              <a:rPr lang="en-US" altLang="ko-KR" sz="2000" dirty="0" smtClean="0"/>
              <a:t>2)</a:t>
            </a:r>
            <a:r>
              <a:rPr lang="ko-KR" altLang="en-US" sz="2000" dirty="0" smtClean="0"/>
              <a:t>퇴직금      </a:t>
            </a:r>
            <a:r>
              <a:rPr lang="en-US" altLang="ko-KR" sz="2000" dirty="0" smtClean="0"/>
              <a:t>3)</a:t>
            </a:r>
            <a:r>
              <a:rPr lang="ko-KR" altLang="en-US" sz="2000" dirty="0" smtClean="0"/>
              <a:t>산재      </a:t>
            </a:r>
            <a:r>
              <a:rPr lang="en-US" altLang="ko-KR" sz="2000" dirty="0" smtClean="0"/>
              <a:t>4)</a:t>
            </a:r>
            <a:r>
              <a:rPr lang="ko-KR" altLang="en-US" sz="2000" dirty="0" smtClean="0"/>
              <a:t>출입국      </a:t>
            </a:r>
            <a:r>
              <a:rPr lang="en-US" altLang="ko-KR" sz="2000" dirty="0" smtClean="0"/>
              <a:t>5)</a:t>
            </a:r>
            <a:r>
              <a:rPr lang="ko-KR" altLang="en-US" sz="2000" dirty="0" smtClean="0"/>
              <a:t>사업장변경      </a:t>
            </a:r>
            <a:r>
              <a:rPr lang="en-US" altLang="ko-KR" sz="2000" dirty="0" smtClean="0"/>
              <a:t>6)</a:t>
            </a:r>
            <a:r>
              <a:rPr lang="ko-KR" altLang="en-US" sz="2000" dirty="0" smtClean="0"/>
              <a:t>기타   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35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altLang="ko-KR" sz="35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ko-KR" altLang="en-US" sz="3500" dirty="0">
              <a:solidFill>
                <a:schemeClr val="tx1"/>
              </a:solidFill>
            </a:endParaRPr>
          </a:p>
        </p:txBody>
      </p:sp>
      <p:pic>
        <p:nvPicPr>
          <p:cNvPr id="4" name="Picture 10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936104" cy="877598"/>
          </a:xfrm>
          <a:prstGeom prst="rect">
            <a:avLst/>
          </a:prstGeom>
          <a:noFill/>
        </p:spPr>
      </p:pic>
      <p:graphicFrame>
        <p:nvGraphicFramePr>
          <p:cNvPr id="5" name="차트 4"/>
          <p:cNvGraphicFramePr/>
          <p:nvPr/>
        </p:nvGraphicFramePr>
        <p:xfrm>
          <a:off x="899592" y="2780928"/>
          <a:ext cx="60960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2-2. </a:t>
            </a:r>
            <a:r>
              <a:rPr lang="ko-KR" altLang="en-US" sz="2000" dirty="0" smtClean="0"/>
              <a:t>귀하가 받은 상담결과에 만족하십니까</a:t>
            </a:r>
            <a:r>
              <a:rPr lang="en-US" altLang="ko-KR" sz="2000" dirty="0" smtClean="0"/>
              <a:t>? </a:t>
            </a:r>
          </a:p>
          <a:p>
            <a:pPr>
              <a:buNone/>
            </a:pPr>
            <a:r>
              <a:rPr lang="en-US" altLang="ko-KR" sz="2000" dirty="0" smtClean="0"/>
              <a:t> 1)</a:t>
            </a:r>
            <a:r>
              <a:rPr lang="ko-KR" altLang="en-US" sz="2000" dirty="0" smtClean="0"/>
              <a:t>매우 그렇다                    </a:t>
            </a:r>
            <a:r>
              <a:rPr lang="en-US" altLang="ko-KR" sz="2000" dirty="0" smtClean="0"/>
              <a:t>2)</a:t>
            </a:r>
            <a:r>
              <a:rPr lang="ko-KR" altLang="en-US" sz="2000" dirty="0" smtClean="0"/>
              <a:t>그렇다                    </a:t>
            </a:r>
            <a:r>
              <a:rPr lang="en-US" altLang="ko-KR" sz="2000" dirty="0" smtClean="0"/>
              <a:t>3)</a:t>
            </a:r>
            <a:r>
              <a:rPr lang="ko-KR" altLang="en-US" sz="2000" dirty="0" smtClean="0"/>
              <a:t>보통이다   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 </a:t>
            </a:r>
            <a:r>
              <a:rPr lang="en-US" altLang="ko-KR" sz="2000" dirty="0" smtClean="0"/>
              <a:t>4)</a:t>
            </a:r>
            <a:r>
              <a:rPr lang="ko-KR" altLang="en-US" sz="2000" dirty="0" smtClean="0"/>
              <a:t>그렇지 않다                    </a:t>
            </a:r>
            <a:r>
              <a:rPr lang="en-US" altLang="ko-KR" sz="2000" dirty="0" smtClean="0"/>
              <a:t>5)</a:t>
            </a:r>
            <a:r>
              <a:rPr lang="ko-KR" altLang="en-US" sz="2000" dirty="0" smtClean="0"/>
              <a:t>전혀 그렇지 않다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ko-KR" altLang="en-US" dirty="0"/>
          </a:p>
        </p:txBody>
      </p:sp>
      <p:graphicFrame>
        <p:nvGraphicFramePr>
          <p:cNvPr id="4" name="차트 3"/>
          <p:cNvGraphicFramePr/>
          <p:nvPr/>
        </p:nvGraphicFramePr>
        <p:xfrm>
          <a:off x="1187624" y="2276872"/>
          <a:ext cx="60960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620688"/>
            <a:ext cx="8219256" cy="5505475"/>
          </a:xfrm>
        </p:spPr>
        <p:txBody>
          <a:bodyPr/>
          <a:lstStyle/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2-3. </a:t>
            </a:r>
            <a:r>
              <a:rPr lang="ko-KR" altLang="en-US" sz="2000" dirty="0" smtClean="0"/>
              <a:t>귀하가 </a:t>
            </a:r>
            <a:r>
              <a:rPr lang="ko-KR" altLang="en-US" sz="2000" dirty="0" err="1" smtClean="0"/>
              <a:t>상담받으신</a:t>
            </a:r>
            <a:r>
              <a:rPr lang="ko-KR" altLang="en-US" sz="2000" dirty="0" smtClean="0"/>
              <a:t> 상담직원의 태도가 친절하다고 생각하십니까</a:t>
            </a:r>
            <a:r>
              <a:rPr lang="en-US" altLang="ko-KR" sz="2000" dirty="0" smtClean="0"/>
              <a:t>? </a:t>
            </a:r>
          </a:p>
          <a:p>
            <a:pPr>
              <a:buNone/>
            </a:pPr>
            <a:r>
              <a:rPr lang="en-US" altLang="ko-KR" sz="2000" dirty="0" smtClean="0"/>
              <a:t> 1)</a:t>
            </a:r>
            <a:r>
              <a:rPr lang="ko-KR" altLang="en-US" sz="2000" dirty="0" err="1" smtClean="0"/>
              <a:t>매우그렇다</a:t>
            </a:r>
            <a:r>
              <a:rPr lang="ko-KR" altLang="en-US" sz="2000" dirty="0" smtClean="0"/>
              <a:t>                    </a:t>
            </a:r>
            <a:r>
              <a:rPr lang="en-US" altLang="ko-KR" sz="2000" dirty="0" smtClean="0"/>
              <a:t>2)</a:t>
            </a:r>
            <a:r>
              <a:rPr lang="ko-KR" altLang="en-US" sz="2000" dirty="0" smtClean="0"/>
              <a:t>그렇다                    </a:t>
            </a:r>
            <a:r>
              <a:rPr lang="en-US" altLang="ko-KR" sz="2000" dirty="0" smtClean="0"/>
              <a:t>3)</a:t>
            </a:r>
            <a:r>
              <a:rPr lang="ko-KR" altLang="en-US" sz="2000" dirty="0" smtClean="0"/>
              <a:t>보통이다   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 </a:t>
            </a:r>
            <a:r>
              <a:rPr lang="en-US" altLang="ko-KR" sz="2000" dirty="0" smtClean="0"/>
              <a:t>4)</a:t>
            </a:r>
            <a:r>
              <a:rPr lang="ko-KR" altLang="en-US" sz="2000" dirty="0" smtClean="0"/>
              <a:t>그렇지 않다                 </a:t>
            </a:r>
            <a:r>
              <a:rPr lang="en-US" altLang="ko-KR" sz="2000" dirty="0" smtClean="0"/>
              <a:t>5)</a:t>
            </a:r>
            <a:r>
              <a:rPr lang="ko-KR" altLang="en-US" sz="2000" dirty="0" smtClean="0"/>
              <a:t>전혀 그렇지 않다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ko-KR" altLang="en-US" dirty="0"/>
          </a:p>
        </p:txBody>
      </p:sp>
      <p:graphicFrame>
        <p:nvGraphicFramePr>
          <p:cNvPr id="4" name="차트 3"/>
          <p:cNvGraphicFramePr/>
          <p:nvPr/>
        </p:nvGraphicFramePr>
        <p:xfrm>
          <a:off x="1259632" y="227687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1619</TotalTime>
  <Words>746</Words>
  <Application>Microsoft Office PowerPoint</Application>
  <PresentationFormat>화면 슬라이드 쇼(4:3)</PresentationFormat>
  <Paragraphs>137</Paragraphs>
  <Slides>25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고구려 벽화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감사합니다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창원외국인력지원센터</dc:title>
  <dc:creator>user</dc:creator>
  <cp:lastModifiedBy>user</cp:lastModifiedBy>
  <cp:revision>183</cp:revision>
  <dcterms:created xsi:type="dcterms:W3CDTF">2012-02-26T04:25:24Z</dcterms:created>
  <dcterms:modified xsi:type="dcterms:W3CDTF">2012-09-20T05:53:31Z</dcterms:modified>
</cp:coreProperties>
</file>